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9" d="100"/>
          <a:sy n="69" d="100"/>
        </p:scale>
        <p:origin x="-96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2/22/2025</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87526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Platinum-Pluto/Applied-Data-Science-Cap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243894" y="4666270"/>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Akibul</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Haque</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02/22/2025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62074" y="1560576"/>
            <a:ext cx="10259494" cy="4616387"/>
          </a:xfrm>
          <a:prstGeom prst="rect">
            <a:avLst/>
          </a:prstGeom>
        </p:spPr>
        <p:txBody>
          <a:bodyPr/>
          <a:lstStyle/>
          <a:p>
            <a:r>
              <a:rPr lang="en-US" sz="2000" b="1" dirty="0"/>
              <a:t>Creating a Training Label for Landing Outcomes</a:t>
            </a:r>
          </a:p>
          <a:p>
            <a:pPr marL="0" indent="0">
              <a:buNone/>
            </a:pPr>
            <a:r>
              <a:rPr lang="en-US" sz="2000" dirty="0"/>
              <a:t>A new training label column, ‘class’, was introduced to classify landing results, where successful landings = 1 and failed landings = 0.</a:t>
            </a:r>
          </a:p>
          <a:p>
            <a:pPr marL="0" indent="0">
              <a:buNone/>
            </a:pPr>
            <a:r>
              <a:rPr lang="en-US" sz="2000" dirty="0"/>
              <a:t>The ‘Outcome’ column consists of two components: ‘Mission Outcome’ and ‘Landing Location’. The ‘class’ column is assigned a value of 1 if the ‘Mission Outcome’ is True, and 0 otherwise.</a:t>
            </a:r>
          </a:p>
          <a:p>
            <a:r>
              <a:rPr lang="en-US" sz="2000" dirty="0"/>
              <a:t>Value Mapping:</a:t>
            </a:r>
          </a:p>
          <a:p>
            <a:pPr marL="0" indent="0">
              <a:buNone/>
            </a:pPr>
            <a:r>
              <a:rPr lang="en-US" sz="2000" dirty="0"/>
              <a:t>	- True ASDS, True RTLS, True Ocean → 1</a:t>
            </a:r>
          </a:p>
          <a:p>
            <a:pPr marL="0" indent="0">
              <a:buNone/>
            </a:pPr>
            <a:r>
              <a:rPr lang="en-US" sz="2000" dirty="0"/>
              <a:t>	- None </a:t>
            </a:r>
            <a:r>
              <a:rPr lang="en-US" sz="2000" dirty="0" err="1"/>
              <a:t>None</a:t>
            </a:r>
            <a:r>
              <a:rPr lang="en-US" sz="2000" dirty="0"/>
              <a:t>, False ASDS, None ASDS, False Ocean, False RTLS → 0</a:t>
            </a:r>
          </a:p>
          <a:p>
            <a:r>
              <a:rPr lang="en-US" sz="2200" dirty="0">
                <a:solidFill>
                  <a:schemeClr val="accent3">
                    <a:lumMod val="25000"/>
                  </a:schemeClr>
                </a:solidFill>
                <a:latin typeface="Abadi" panose="020B0604020104020204" pitchFamily="34" charset="0"/>
              </a:rPr>
              <a:t>https://github.com/Platinum-Pluto/Applied-Data-Science-Capstone/blob/main/Module_1/labs-jupyter-spacex-Data%20wrangling.ipynb</a:t>
            </a:r>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14272"/>
            <a:ext cx="10836774" cy="4762691"/>
          </a:xfrm>
          <a:prstGeom prst="rect">
            <a:avLst/>
          </a:prstGeom>
        </p:spPr>
        <p:txBody>
          <a:bodyPr lIns="91440" tIns="45720" rIns="91440" bIns="45720" anchor="t"/>
          <a:lstStyle/>
          <a:p>
            <a:pPr marL="0" indent="0">
              <a:buNone/>
            </a:pPr>
            <a:r>
              <a:rPr lang="en-US" sz="1600" dirty="0" smtClean="0"/>
              <a:t>Exploratory </a:t>
            </a:r>
            <a:r>
              <a:rPr lang="en-US" sz="1600" dirty="0"/>
              <a:t>Data Analysis (EDA) was conducted on the following variables: Flight Number, Payload Mass, Launch Site, Orbit, Class, and Year.</a:t>
            </a:r>
          </a:p>
          <a:p>
            <a:pPr marL="0" indent="0">
              <a:buNone/>
            </a:pPr>
            <a:r>
              <a:rPr lang="en-US" sz="1600" dirty="0"/>
              <a:t>Visualizations Used:</a:t>
            </a:r>
          </a:p>
          <a:p>
            <a:r>
              <a:rPr lang="en-US" sz="1600" dirty="0"/>
              <a:t>Flight Number vs. Payload Mass</a:t>
            </a:r>
          </a:p>
          <a:p>
            <a:r>
              <a:rPr lang="en-US" sz="1600" dirty="0"/>
              <a:t>Flight Number vs. Launch Site</a:t>
            </a:r>
          </a:p>
          <a:p>
            <a:r>
              <a:rPr lang="en-US" sz="1600" dirty="0"/>
              <a:t>Payload Mass vs. Launch Site</a:t>
            </a:r>
          </a:p>
          <a:p>
            <a:r>
              <a:rPr lang="en-US" sz="1600" dirty="0"/>
              <a:t>Orbit vs. Success Rate</a:t>
            </a:r>
          </a:p>
          <a:p>
            <a:r>
              <a:rPr lang="en-US" sz="1600" dirty="0"/>
              <a:t>Flight Number vs. Orbit</a:t>
            </a:r>
          </a:p>
          <a:p>
            <a:r>
              <a:rPr lang="en-US" sz="1600" dirty="0"/>
              <a:t>Payload Mass vs. Orbit</a:t>
            </a:r>
          </a:p>
          <a:p>
            <a:r>
              <a:rPr lang="en-US" sz="1600" dirty="0"/>
              <a:t>Yearly Success Trend</a:t>
            </a:r>
          </a:p>
          <a:p>
            <a:pPr marL="0" indent="0">
              <a:buNone/>
            </a:pPr>
            <a:r>
              <a:rPr lang="en-US" sz="1600" dirty="0"/>
              <a:t>Scatter plots, line graphs, and bar charts were utilized to examine relationships among these variables. The goal was to determine any patterns or dependencies that could contribute to training an effective machine learning model.</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https://github.com/Platinum-Pluto/Applied-Data-Science-Capstone/blob/main/Module_2/edadataviz.ipynb</a:t>
            </a:r>
            <a:endParaRPr lang="en-US" sz="1200"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400" dirty="0"/>
              <a:t>The dataset was imported into an IBM DB2 Database and accessed using SQL-Python integration.</a:t>
            </a:r>
          </a:p>
          <a:p>
            <a:r>
              <a:rPr lang="en-US" sz="2400" dirty="0"/>
              <a:t>SQL queries were executed to gain deeper insights into the dataset. The queries retrieved details such as launch site names, mission outcomes, payload sizes for different customers, booster versions, and landing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https://github.com/Platinum-Pluto/Applied-Data-Science-Capstone/blob/main/Module_2/jupyter-labs-eda-sql-coursera_sqllite.ipynb</a:t>
            </a:r>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400" dirty="0"/>
              <a:t>Folium maps were used to pinpoint launch sites, successful and failed landings, and demonstrate proximity to key locations such as railways, highways, coastlines, and cities.</a:t>
            </a:r>
          </a:p>
          <a:p>
            <a:r>
              <a:rPr lang="en-US" sz="2400" dirty="0"/>
              <a:t>These visualizations help analyze the strategic placement of launch sites and illustrate the correlation between landing success and geographic location.</a:t>
            </a:r>
          </a:p>
          <a:p>
            <a:pPr marL="0" indent="0">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https://github.com/Platinum-Pluto/Applied-Data-Science-Capstone/blob/main/Module_3/lab_jupyter_launch_site_location.ipynb</a:t>
            </a:r>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0" indent="0">
              <a:buNone/>
            </a:pPr>
            <a:r>
              <a:rPr lang="en-US" sz="2400" dirty="0"/>
              <a:t>Dashboard Visualizations</a:t>
            </a:r>
          </a:p>
          <a:p>
            <a:r>
              <a:rPr lang="en-US" sz="2400" dirty="0"/>
              <a:t>The dashboard features a pie chart and a scatter plot for data analysis.</a:t>
            </a:r>
          </a:p>
          <a:p>
            <a:r>
              <a:rPr lang="en-US" sz="2400" dirty="0"/>
              <a:t>The pie chart allows users to view the distribution of successful landings across all launch sites or focus on individual launch site success rates.</a:t>
            </a:r>
          </a:p>
          <a:p>
            <a:r>
              <a:rPr lang="en-US" sz="2400" dirty="0"/>
              <a:t>The scatter plot provides insights by selecting either all launch sites or a specific site, with payload mass adjustable via a slider ranging from 0 to 10,000 kg.</a:t>
            </a:r>
          </a:p>
          <a:p>
            <a:r>
              <a:rPr lang="en-US" sz="2400" dirty="0"/>
              <a:t>The pie chart helps visualize the success rates of different launch sites, while the scatter plot reveals patterns in landing success based on launch site, payload mass, and booster version category.</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https://github.com/Platinum-Pluto/Applied-Data-Science-Capstone/blob/main/Module_3/Untitled39.ipynb</a:t>
            </a: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68582"/>
            <a:ext cx="10166214" cy="4708381"/>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https://github.com/Platinum-Pluto/Applied-Data-Science-Capstone/blob/main/Module_4/SpaceX_Machine%20Learning%20Prediction_Part_5.ipynb</a:t>
            </a:r>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04" y="1336208"/>
            <a:ext cx="7693152" cy="355278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 xmlns:a16="http://schemas.microsoft.com/office/drawing/2014/main" xmlns:lc="http://schemas.openxmlformats.org/drawingml/2006/lockedCanvas"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7242" y="1453488"/>
            <a:ext cx="7734068" cy="435041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3" y="5029200"/>
            <a:ext cx="10420638" cy="1398011"/>
          </a:xfrm>
          <a:prstGeom prst="rect">
            <a:avLst/>
          </a:prstGeom>
        </p:spPr>
        <p:txBody>
          <a:bodyPr>
            <a:normAutofit fontScale="92500" lnSpcReduction="10000"/>
          </a:bodyPr>
          <a:lstStyle/>
          <a:p>
            <a:pPr marL="0" indent="0">
              <a:lnSpc>
                <a:spcPct val="100000"/>
              </a:lnSpc>
              <a:spcBef>
                <a:spcPts val="1400"/>
              </a:spcBef>
              <a:buNone/>
            </a:pPr>
            <a:r>
              <a:rPr lang="en-US" sz="2400" dirty="0"/>
              <a:t>The graphic indicates a rising success rate over time, as reflected in the Flight Number progression. A significant breakthrough seems to have occurred around Flight 20, leading to a noticeable improvement in success rates. Additionally, CCAFS appears to be the primary launch site, handling the highest number of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45" y="1468582"/>
            <a:ext cx="11776364" cy="328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4932217"/>
            <a:ext cx="11006353" cy="949127"/>
          </a:xfrm>
          <a:prstGeom prst="rect">
            <a:avLst/>
          </a:prstGeom>
        </p:spPr>
        <p:txBody>
          <a:bodyPr>
            <a:normAutofit fontScale="92500" lnSpcReduction="20000"/>
          </a:bodyPr>
          <a:lstStyle/>
          <a:p>
            <a:pPr>
              <a:lnSpc>
                <a:spcPct val="100000"/>
              </a:lnSpc>
              <a:spcBef>
                <a:spcPts val="1400"/>
              </a:spcBef>
            </a:pPr>
            <a:r>
              <a:rPr lang="en-US" sz="2400" dirty="0"/>
              <a:t>The majority of payload masses range between 0 and 6,000 kg. Additionally, different launch sites appear to handle varying payload capacities, suggesting possible site-specific constraints or preferences.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45" y="1482437"/>
            <a:ext cx="12053455" cy="292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a:t>
            </a:r>
            <a:r>
              <a:rPr lang="en-US" sz="2200" dirty="0" smtClean="0">
                <a:solidFill>
                  <a:schemeClr val="accent3">
                    <a:lumMod val="25000"/>
                  </a:schemeClr>
                </a:solidFill>
                <a:latin typeface="Abadi"/>
              </a:rPr>
              <a:t>Summary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Introduction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Methodology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4876799"/>
            <a:ext cx="10687961" cy="1148773"/>
          </a:xfrm>
          <a:prstGeom prst="rect">
            <a:avLst/>
          </a:prstGeom>
        </p:spPr>
        <p:txBody>
          <a:bodyPr>
            <a:normAutofit fontScale="85000" lnSpcReduction="20000"/>
          </a:bodyPr>
          <a:lstStyle/>
          <a:p>
            <a:pPr marL="0" indent="0">
              <a:lnSpc>
                <a:spcPct val="100000"/>
              </a:lnSpc>
              <a:spcBef>
                <a:spcPts val="1400"/>
              </a:spcBef>
              <a:buNone/>
            </a:pPr>
            <a:r>
              <a:rPr lang="en-US" sz="2400" dirty="0"/>
              <a:t>ES-L1 (1), GEO (1), and HEO (1) all have a 100% success rate, though with limited sample sizes. SSO (5) also maintains a 100% success rate with slightly more attempts. VLEO (14) shows a moderate success rate with a reasonable number of launches. SO (1) has a 0% success rate, while GTO (27), despite having the largest sample size, achieves around 50%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AutoShape 2" descr="data:image/png;base64,iVBORw0KGgoAAAANSUhEUgAAAjsAAAGwCAYAAABPSaTdAAAAOnRFWHRTb2Z0d2FyZQBNYXRwbG90bGliIHZlcnNpb24zLjEwLjAsIGh0dHBzOi8vbWF0cGxvdGxpYi5vcmcvlHJYcgAAAAlwSFlzAAAPYQAAD2EBqD+naQAAK+RJREFUeJzt3XtYVXWi//HPRuQiCAomiKKSl7x3ETPU32il4XX0yEmZsUcNn7RSR8OsrCwzU1NTjiNK0ynUM14ap9ExT6MmpemIWqbVNKY4OsqkkHmBvAHJ+v3hw552XIUNe/E979fzrOdxr/Xda3/W9rs3Hxb74rAsyxIAAIChvDwdAAAAoDpRdgAAgNEoOwAAwGiUHQAAYDTKDgAAMBplBwAAGI2yAwAAjObt6QB2UFhYqDNnzqh+/fpyOByejgMAACrAsiz98MMPioiIkJdX6edvKDuSzpw5o8jISE/HAAAAlZCZmalmzZqVup2yI6l+/fqSbt5ZQUFBHk4DAAAqIjc3V5GRkc6f46Wh7EjOP10FBQVRdgAAqGXKewkKL1AGAABGo+wAAACjUXYAAIDRKDsAAMBolB0AAGA0yg4AADAaZQcAABiNsgMAAIxG2QEAAEaj7AAAAKNRdgAAgNE8WnY++eQTDRkyRBEREXI4HNq0aZPLdsuy9NJLL6lJkyby9/dX3759lZGR4TLmwoULGjVqlIKCgtSgQQONGzdOly9frsGjAAAAdubRsnPlyhXdeeedSk5OLnH7ggULtHTpUqWkpGj//v0KCAhQbGysrl+/7hwzatQoff311/rwww+1ZcsWffLJJxo/fnxNHQIAALA5h2VZlqdDSDe/sXTjxo0aNmyYpJtndSIiIjRt2jQ9/fTTkqScnByFhYVp5cqVio+P15EjR9ShQwd9+umnio6OliRt3bpVAwcO1L/+9S9FRERU6LZzc3MVHBysnJwcvvUcAIBaoqI/v237mp2TJ08qKytLffv2da4LDg5W9+7dlZ6eLklKT09XgwYNnEVHkvr27SsvLy/t37+/1H3n5eUpNzfXZQEAAGby9nSA0mRlZUmSwsLCXNaHhYU5t2VlZalx48Yu2729vRUSEuIcU5J58+bplVdeKfP2u05fXZnY1ebgwtHljqmNmWsju93Pkrn3NWASuz13/F963rDtmZ3qNGPGDOXk5DiXzMxMT0cCAADVxLZlJzw8XJKUnZ3tsj47O9u5LTw8XN99953L9h9//FEXLlxwjimJr6+vgoKCXBYAAGAm25adqKgohYeHKy0tzbkuNzdX+/fvV0xMjCQpJiZGly5d0sGDB51jPvroIxUWFqp79+41nhkAANiPR1+zc/nyZR0/ftx5+eTJkzp8+LBCQkLUvHlzTZ06VXPmzFGbNm0UFRWlmTNnKiIiwvmOrfbt26t///567LHHlJKSooKCAk2aNEnx8fEVficWAAAwm0fLzmeffab777/feTkxMVGSNGbMGK1cuVLPPPOMrly5ovHjx+vSpUvq1auXtm7dKj8/P+d11qxZo0mTJunBBx+Ul5eX4uLitHTp0ho/FgAAYE8eLTt9+vRRWR/z43A4NHv2bM2ePbvUMSEhIVq7dm11xAMAAAaw7Wt2AAAA3IG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bz9nQAAABgT12nr/Z0BBcHF46u1PU4swMAAIxG2QEAAEaj7AAAAKNRdgAAgNEoOwAAwGiUHQAAYDTKDgAAMBplBwAAGI2yAwAAjEbZAQAARqPsAAAAo1F2AACA0Sg7AADAaJQdAABgNMoOAAAwGmUHAAAYzdZl58aNG5o5c6aioqLk7++vVq1a6dVXX5VlWc4xlmXppZdeUpMmTeTv76++ffsqIyPDg6kBAICd2LrsvP7661qxYoWWLVumI0eO6PXXX9eCBQv029/+1jlmwYIFWrp0qVJSUrR//34FBAQoNjZW169f92ByAABgF96eDlCWvXv3aujQoRo0aJAkqWXLllq3bp0OHDgg6eZZnaSkJL344osaOnSoJGn16tUKCwvTpk2bFB8fX+J+8/LylJeX57ycm5tbzUcCAAA8xdZndnr06KG0tDQdO3ZMkvTFF19oz549GjBggCTp5MmTysrKUt++fZ3XCQ4OVvfu3ZWenl7qfufNm6fg4GDnEhkZWb0HAgAAPMbWZ3aee+455ebmql27dqpTp45u3Lih1157TaNGjZIkZWVlSZLCwsJcrhcWFubcVpIZM2YoMTHReTk3N5fCAwCAoWxddv7whz9ozZo1Wrt2rTp27KjDhw9r6tSpioiI0JgxYyq9X19fX/n6+roxKQAAsCtbl53p06frueeec772pnPnzjp16pTmzZunMWPGKDw8XJKUnZ2tJk2aOK+XnZ2tu+66yxORAQCAzdj6NTtXr16Vl5drxDp16qiwsFCSFBUVpfDwcKWlpTm35+bmav/+/YqJianRrAAAwJ5sfWZnyJAheu2119S8eXN17NhRhw4d0uLFi5WQkCBJcjgcmjp1qubMmaM2bdooKipKM2fOVEREhIYNG+bZ8AAAwBZsXXZ++9vfaubMmXryySf13XffKSIiQhMmTNBLL73kHPPMM8/oypUrGj9+vC5duqRevXpp69at8vPz82ByAABgF7YuO/Xr11dSUpKSkpJKHeNwODR79mzNnj275oIBAIBaw9av2QEAAKgqyg4AADAaZQcAABiNsgMAAIxG2QEAAEaj7AAAAKNRdgAAgNEoOwAAwGiUHQAAYDTKDgAAMBplBwAAGI2yAwAAjEbZAQAARqPsAAAAo1F2AACA0Sg7AADAaJQdAABgNMoOAAAwGmUHAAAYjbIDAACMRtkBAABGo+wAAACjeXs6AACUpuv01Z6O4OLgwtGejgCgEjizAwAAjEbZAQAARqPsAAAAo1F2AACA0Sg7AADAaJQdAABgNMoOAAAwGmUHAAAYjbIDAACMRtkBAABGo+wAAACjUXYAAIDRKDsAAMBolB0AAGA0yg4AADAaZQcAABjN29MBAMAkXaev9nQEFwcXji53TG3MDNwKzuwAAACjUXYAAIDRKDsAAMBolB0AAGA0yg4AADAaZQcAABiNsgMAAIxG2QEAAEaj7AAAAKNRdgAAgNEoOwAAwGiUHQAAYDTKDgAAMBplBwAAGI2yAwAAjEbZAQAARvP2dAAANaPr9NWejuDi4MLRno4A4P8IzuwAAACjUXYAAIDRbF92vv32Wz3yyCMKDQ2Vv7+/OnfurM8++8y53bIsvfTSS2rSpIn8/f3Vt29fZWRkeDAxAACwE1uXnYsXL6pnz56qW7eu/vKXv+jvf/+73njjDTVs2NA5ZsGCBVq6dKlSUlK0f/9+BQQEKDY2VtevX/dgcgAAYBe2foHy66+/rsjISKWmpjrXRUVFOf9tWZaSkpL04osvaujQoZKk1atXKywsTJs2bVJ8fHyNZwYAAPZi6zM7mzdvVnR0tB5++GE1btxYd999t9566y3n9pMnTyorK0t9+/Z1rgsODlb37t2Vnp5e6n7z8vKUm5vrsgAAADPZuuycOHFCK1asUJs2bbRt2zY98cQT+s1vfqNVq1ZJkrKysiRJYWFhLtcLCwtzbivJvHnzFBwc7FwiIyOr7yAAAIBH2brsFBYW6p577tHcuXN19913a/z48XrssceUkpJSpf3OmDFDOTk5ziUzM9NNiQEAgN3Yuuw0adJEHTp0cFnXvn17nT59WpIUHh4uScrOznYZk52d7dxWEl9fXwUFBbksAADATLYuOz179tTRo0dd1h07dkwtWrSQdPPFyuHh4UpLS3Nuz83N1f79+xUTE1OjWQEAgD3Z+t1YTz31lHr06KG5c+dqxIgROnDggH73u9/pd7/7nSTJ4XBo6tSpmjNnjtq0aaOoqCjNnDlTERERGjZsmGfDAwAAW7B12enWrZs2btyoGTNmaPbs2YqKilJSUpJGjRrlHPPMM8/oypUrGj9+vC5duqRevXpp69at8vPz82ByAABgF7YuO5I0ePBgDR48uNTtDodDs2fP1uzZs2swFQAAqC1s/ZodAACAqqLsAAAAo1F2AACA0Sg7AADAaJUqO1u3btWePXucl5OTk3XXXXfp17/+tS5evOi2cAAAAFVVqbIzffp055dnfvXVV5o2bZoGDhyokydPKjEx0a0BAQAAqqJSbz0/efKk82sc3nvvPQ0ePFhz587V559/roEDB7o1IAAAQFVU6syOj4+Prl69KknasWOHHnroIUlSSEiI84wPAACAHVTqzE6vXr2UmJionj176sCBA3r33Xcl3fzeqmbNmrk1IAAAQFVU6szOsmXL5O3trT/+8Y9asWKFmjZtKkn6y1/+ov79+7s1IAAAQFVU6sxO8+bNtWXLlmLrlyxZUuVAAAAA7lSpMzuff/65vvrqK+flP//5zxo2bJief/555efnuy0cAABAVVWq7EyYMEHHjh2TJJ04cULx8fGqV6+eNmzYoGeeecatAQEAAKqiUmXn2LFjuuuuuyRJGzZs0C9+8QutXbtWK1eu1HvvvefOfAAAAFVSqbJjWZYKCwsl3XzredFn60RGRur77793XzoAAIAqqlTZiY6O1pw5c/Q///M/2rVrlwYNGiTp5ocNhoWFuTUgAABAVVSq7CQlJenzzz/XpEmT9MILL6h169aSpD/+8Y/q0aOHWwMCAABURaXeet6lSxeXd2MVWbhwoerUqVPlUAAAAO5SqbJTGj8/P3fuDgAAoMoqVXZu3LihJUuW6A9/+INOnz5d7LN1Lly44JZwAAAAVVWp1+y88sorWrx4sUaOHKmcnBwlJiZq+PDh8vLy0qxZs9wcEQAAoPIqdWZnzZo1euuttzRo0CDNmjVLv/rVr9SqVSt16dJF+/bt029+8xt354Shuk5f7ekILg4uHO3pCAAAN6vUmZ2srCx17txZkhQYGKicnBxJ0uDBg/W///u/7ksHAABQRZUqO82aNdPZs2clSa1atdL27dslSZ9++ql8fX3dlw4AAKCKKlV2/uM//kNpaWmSpMmTJ2vmzJlq06aNRo8erYSEBLcGBAAAqIpKvWZn/vz5zn+PHDlSzZs3V3p6utq0aaMhQ4a4LRwAAEBVueVzdmJiYhQTE+OOXQEAALhVhcvO5s2bK7zTX/7yl5UKAwAA4G4VLjvDhg2r0DiHw6EbN25UNg8AAIBbVbjsFBYWVmcOAACAanFL78b66KOP1KFDB+Xm5hbblpOTo44dO2r37t1uCwcAAFBVt1R2kpKS9NhjjykoKKjYtuDgYE2YMEGLFy92WzgAAICquqWy88UXX6h///6lbn/ooYd08ODBKocCAABwl1sqO9nZ2apbt26p2729vXXu3LkqhwIAAHCXWyo7TZs21d/+9rdSt3/55Zdq0qRJlUMBAAC4yy2VnYEDB2rmzJm6fv16sW3Xrl3Tyy+/rMGDB7stHAAAQFXd0icov/jii/rTn/6ktm3batKkSbrjjjskSd98842Sk5N148YNvfDCC9USFAAAoDJuqeyEhYVp7969euKJJzRjxgxZliXp5gcJxsbGKjk5WWFhYdUSFAAAoDJu+buxWrRooQ8++EAXL17U8ePHZVmW2rRpo4YNG1ZHPgAAgCqp9BeBNmzYUN26dXNnFgAAALe7pRcoAwAA1DaUHQAAYDTKDgAAMBplBwAAGI2yAwAAjEbZAQAARqPsAAAAo1F2AACA0Sg7AADAaJQdAABgNMoOAAAwGmUHAAAYjbIDAACMRtkBAABGo+wAAACjUXYAAIDRKDsAAMBolB0AAGA0yg4AADBarSo78+fPl8Ph0NSpU53rrl+/rokTJyo0NFSBgYGKi4tTdna250ICAABbqTVl59NPP9Wbb76pLl26uKx/6qmn9P7772vDhg3atWuXzpw5o+HDh3soJQAAsJtaUXYuX76sUaNG6a233lLDhg2d63NycvT2229r8eLFeuCBB9S1a1elpqZq79692rdvnwcTAwAAu6gVZWfixIkaNGiQ+vbt67L+4MGDKigocFnfrl07NW/eXOnp6aXuLy8vT7m5uS4LAAAwk7enA5Rn/fr1+vzzz/Xpp58W25aVlSUfHx81aNDAZX1YWJiysrJK3ee8efP0yiuvuDsqAACwIVuf2cnMzNSUKVO0Zs0a+fn5uW2/M2bMUE5OjnPJzMx0274BAIC92LrsHDx4UN99953uueceeXt7y9vbW7t27dLSpUvl7e2tsLAw5efn69KlSy7Xy87OVnh4eKn79fX1VVBQkMsCAADMZOs/Yz344IP66quvXNY9+uijateunZ599llFRkaqbt26SktLU1xcnCTp6NGjOn36tGJiYjwRGQAA2Iyty079+vXVqVMnl3UBAQEKDQ11rh83bpwSExMVEhKioKAgTZ48WTExMbrvvvs8ERkAANiMrctORSxZskReXl6Ki4tTXl6eYmNjtXz5ck/HAgAANlHrys7OnTtdLvv5+Sk5OVnJycmeCQQAAGzN1i9QBgAAqCr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ZuuyM2/ePHXr1k3169dX48aNNWzYMB09etRlzPXr1zVx4kSFhoYqMDBQcXFxys7O9lBiAABgN7YuO7t27dLEiRO1b98+ffjhhyooKNBDDz2kK1euOMc89dRTev/997Vhwwbt2rVLZ86c0fDhwz2YGgAA2Im3pwOUZevWrS6XV65cqcaNG+vgwYP6xS9+oZycHL399ttau3atHnjgAUlSamqq2rdvr3379um+++4rcb95eXnKy8tzXs7Nza2+gwAAAB5l6zM7P5eTkyNJCgkJkSQdPHhQBQUF6tu3r3NMu3bt1Lx5c6Wnp5e6n3nz5ik4ONi5REZGVm9wAADgMbWm7BQWFmrq1Knq2bOnOnXqJEnKysqSj4+PGjRo4DI2LCxMWVlZpe5rxowZysnJcS6ZmZnVGR0AAHiQrf+M9VMTJ07U3/72N+3Zs6fK+/L19ZWvr68bUgEAALurFWd2Jk2apC1btujjjz9Ws2bNnOvDw8OVn5+vS5cuuYzPzs5WeHh4DacEAAB2ZOuyY1mWJk2apI0bN+qjjz5SVFSUy/auXbuqbt26SktLc647evSoTp8+rZiYmJqOCwAAbMjWf8aaOHGi1q5dqz//+c+qX7++83U4wcHB8vf3V3BwsMaNG6fExESFhIQoKChIkydPVkxMTKnvxAIAAP+32LrsrFixQpLUp08fl/WpqakaO3asJGnJkiXy8vJSXFyc8vLyFBsbq+XLl9dwUgAAYFe2LjuWZZU7xs/PT8nJyUpOTq6BRAAAoLax9Wt2AAAAqoq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M6bsJCcnq2XLlvLz81P37t114MABT0cCAAA2YETZeffdd5WYmKiXX35Zn3/+ue68807Fxsbqu+++83Q0AADgYUaUncWLF+uxxx7To48+qg4dOiglJUX16tXTO++84+loAADAw7w9HaCq8vPzdfDgQc2YMcO5zsvLS3379lV6enqJ18nLy1NeXp7zck5OjiQpNzfXue5G3rVqSlw5P81WGjJXXW3MLNXO3GSuGaZmro1q4/1s98xFly3LKvuKVi337bffWpKsvXv3uqyfPn26de+995Z4nZdfftmSxMLCwsLCwmLAkpmZWWZXqPVndipjxowZSkxMdF4uLCzUhQsXFBoaKofD4bbbyc3NVWRkpDIzMxUUFOS2/VYnMteM2phZqp25yVwzyFwzyOzKsiz98MMPioiIKHNcrS87jRo1Up06dZSdne2yPjs7W+Hh4SVex9fXV76+vi7rGjRoUF0RFRQUVGsmZREy14zamFmqnbnJXDPIXDPI/G/BwcHljqn1L1D28fFR165dlZaW5lxXWFiotLQ0xcTEeDAZAACwg1p/ZkeSEhMTNWbMGEVHR+vee+9VUlKSrly5okcffdTT0QAAgIcZUXZGjhypc+fO6aWXXlJWVpbuuusubd26VWFhYR7N5evrq5dffrnYn8zsjMw1ozZmlmpnbjLXDDLXDDJXjsOyynu/FgAAQO1V61+zAwAAUBbKDgAAMBplBwAAGI2yAwAAjEbZKcXYsWPlcDiKLf3795ckffHFF/rlL3+pxo0by8/PTy1bttTIkSPL/Kb1nTt3yuFw6NKlSyVu//rrrxUXF6eWLVvK4XAoKSnJLceSlZWlKVOmqHXr1vLz81NYWJh69uypFStW6OrVq5LkvM2fL/Pnz3fZ16pVq9StWzfVq1dP9evXV+/evbVlyxa35Kxo5nvvvbfErEVLnz59nPvZu3evBg4cqIYNG8rPz0+dO3fW4sWLdePGDbfmHTt2rIYNG1Zs/U//z4v+XdKSlZXlvM6FCxc0depUtWjRQj4+PoqIiFBCQoJOnz7t1sxlHcO5c+f0xBNPqHnz5vL19VV4eLhiY2P117/+1Tm+Mo8Bd+f8ObvN46Lnkccff7zYtokTJ8rhcGjs2LEuY0t7zilSU3O6rONxOBzy8fFR69atNXv2bP3444+SpBs3bmjJkiXq3Lmz/Pz81LBhQw0YMMBl3tS0isxlT96nFclY0cdadczrIUOGFJuDRXbv3i2Hw6Evv/xSDodDhw8fLnHcypUrS5zbfn5+LuMyMzOVkJCgiIgI+fj4qEWLFpoyZYrOnz9fpWOQKDtl6t+/v86ePeuyrFu3TufOndODDz6okJAQbdu2TUeOHFFqaqoiIiJ05cqVSt/e1atXdfvtt2v+/PmlfvrzrTpx4oTuvvtubd++XXPnztWhQ4eUnp6uZ555Rlu2bNGOHTucY2fPnl3seCdPnuzc/vTTT2vChAkaOXKkvvzySx04cEC9evXS0KFDtWzZMrfkrUjmSZMmOfMdOHBAkrRjxw7nuj/96U+SpI0bN6p3795q1qyZPv74Y33zzTeaMmWK5syZo/j4+PK/OK6aHD16tNj93LhxY0k3i859992nHTt2KCUlRcePH9f69et1/PhxdevWTSdOnKiRjHFxcTp06JBWrVqlY8eOafPmzerTp4/zSae6HgPuYJd5XCQyMlLr16/XtWv//kLF69eva+3atWrevLnL2NKec4rYYU4XZczIyNC0adM0a9YsLVy4UJZlKT4+XrNnz9aUKVN05MgR7dy5U5GRkerTp482bdpU7dlKUt5ctsN9WlbGij7Wqmtejxs3Th9++KH+9a9/FduWmpqq6OjoCn0qclBQULG5ferUKef2EydOKDo6WhkZGVq3bp2OHz+ulJQU5wcEX7hwodLHIEm1/otAq8uYMWOsoUOHlrht48aNlre3t1VQUHBL+/z4448tSdbFixfLHduiRQtryZIlt7T/ksTGxlrNmjWzLl++XOL2wsLCCt1eenq6JclaunRpsW2JiYlW3bp1rdOnT1c5761ktizLOnnypCXJOnTokMuYy5cvW6Ghodbw4cOLXX/z5s2WJGv9+vVuyWtZpc+Xn/6fV+T///HHH7cCAgKss2fPuqy/evWq1bRpU6t///5uy/xzRcdw8eJFS5K1c+fOUsdW9jHgDmU9Nu00jy3r31k7depk/f73v3euX7NmjdWlSxdr6NCh1pgxY1zGlqam53RJSsrYr18/67777rPWr19vSbI2b95c7HrDhw+3QkNDS31MV5fy5rId7tPyMlbksVad87qgoMAKCwuzXn31VZf1P/zwgxUYGGitWLGi1OfhIqmpqVZwcHCZt9O/f3+rWbNm1tWrV13Wnz171qpXr571+OOPVyp/Ec7sVEJ4eLh+/PFHbdy40WNnByri/Pnz2r59uyZOnKiAgIASx1T0i0/XrVunwMBATZgwodi2adOmqaCgQO+9916V8kruy7x9+3adP39eTz/9dLFtQ4YMUdu2bV1+Y7aDwsJCrV+/XqNGjSp2Zs/f319PPvmktm3bVvXfcMoRGBiowMBAbdq0SXl5eSWOqS2PgZ+rqXn8cwkJCUpNTXVefuedd275E97tOqf9/f2Vn5+vtWvXqm3bthoyZEixMdOmTdP58+f14Ycf1mi28uayHe7T8jJW5LFWnfPa29tbo0eP1sqVK11uf8OGDbpx44Z+9atfVWq/P3XhwgVt27ZNTz75pPz9/V22hYeHa9SoUXr33Xer9FxD2SnDli1bnBOxaJk7d67uu+8+Pf/88/r1r3+tRo0aacCAAVq4cGGxLyP1tOPHj8uyLN1xxx0u6xs1auQ8nmeffda5/tlnny12vLt375YkHTt2TK1atZKPj0+x24mIiFBQUJCOHTtW45lLU5Slffv2JW5v166dW/L+VEnzZcCAAcXGNWvWzGVMx44dJd3809ClS5dKzdy+fXtZlqXjx4+7NffPeXt7a+XKlVq1apUaNGignj176vnnn9eXX37pHGPnx4Ad5vHPPfLII9qzZ49OnTqlU6dO6a9//aseeeSRYuNKe84pyi7V7Jwui2VZ2rFjh7Zt26YHHnhAx44dK3PuSqrRfFL5c9kO92l5GSvyWKvueZ2QkKB//OMf2rVrl3Ndamqq4uLiKvQlnJKUk5NT6vNjRkaGLMsqc/5cvHhR586dq/QxUHbKcP/99+vw4cMuS9ELDV977TVlZWUpJSVFHTt2VEpKitq1a6evvvpKktSxY8cyf+B50oEDB3T48GF17NjR5TeJ6dOnFzve6Oho53ZP/gZfWuby1GTmkubLf//3fxcbt3v3bpcxH3zwgct2O5wpiYuL05kzZ7R582b1799fO3fu1D333KOVK1c6x5T3GPAUO87j2267TYMGDdLKlSuVmpqqQYMGqVGjRsXGlfWcU8TT86OokPn5+WnAgAEaOXKkZs2aZYtsJanIXPZ07vIyVuSxVp3H0K5dO/Xo0UPvvPOOpJu/lO7evVvjxo2r8D7q169f7vNjdR4DZacMAQEBat26tcsSEhLi3B4aGqqHH35YixYt0pEjRxQREaFFixZJkj744IMyf+DVhNatW8vhcOjo0aMu62+//Xa1bt262OnCRo0aFTveojFt27bViRMnlJ+fX+x2zpw5o9zcXLVt27bGM5emKMuRI0dK3H7kyBG35P2pkuZL06ZNi42LiopyGdOiRQtJN38gNmjQoMzMDodDrVu3dmvu0vj5+alfv36aOXOm9u7dq7Fjx+rll192GVPWY8BT7DCPS5KQkOD8DT4hIaHEMWU953hiTpekqJBlZGTo2rVrWrVqlQICAtS2bdsys0mqkXwlKW0u2+U+LStjkbIeazUxr8eNG6f33ntPP/zwg1JTU9WqVSv17t27wtf38vIq9fmx6Hm/rP+Hhg0b6rbbbqt0fsqOm/j4+KhVq1bOV8e3aNGizB94NSE0NFT9+vXTsmXLqvwOmfj4eF2+fFlvvvlmsW2LFi1S3bp1FRcXV6XbkNyX+aGHHlJISIjeeOONYts2b96sjIwMt/yt2Z28vLw0YsQIrV271uWt6JJ07do1LV++XLGxsS6FuyZ16NChzP+Tnz8G7Kim5nFJ+vfvr/z8fBUUFCg2NvaWr2+XOV1UyJo3by5v739/l3R8fLwyMjL0/vvvF7vOG2+84Xxs20HRXLbLfVqSsh5vP3+s1cS8HjFihLy8vLR27VqtXr1aCQkJFX7NZ3mK5sby5ctd3rUo3fwYkjVr1mjkyJFVuj0jvvW8uuTl5RX7oePt7a19+/Zp/fr1io+PV9u2bWVZlt5//3198MEHLi9CLM1XX32l+vXrOy87HA7deeedys/P19///ndJUn5+vr799lsdPnxYgYGBlf5tfvny5erZs6eio6M1a9YsdenSRV5eXvr000/1zTffqGvXrs6xP/zwQ7HjrVevnoKCghQTE6MpU6Zo+vTpys/P17Bhw1RQUKDf//73+q//+i8lJSUpMjKyUhmrkrk0AQEBevPNNxUfH6/x48dr0qRJCgoKUlpamqZPn67//M//1IgRI9yS91Z99913un79usu60NBQ1a1bV3PnzlVaWpr69eunBQsWqFOnTjp58qRefPFFFRQUKDk5udrznT9/Xg8//LASEhLUpUsX1a9fX5999pkWLFigoUOHSrr5p4yqPAaqKicnp9hneoSGhkqyzzz+uTp16jh/c61Tp06JY0p7zmnUqJGt57R08wfuhg0bNGbMGC1cuFAPPvigcnNzlZycrM2bN2vDhg2lvumgupQ3l+1wn5aXsSKPtZqY14GBgRo5cqRmzJih3Nxc5+dD/dTPz8hLcr4m0bKsYnNbkho3biwvLy8tW7ZMPXr0UGxsrObMmaOoqCh9/fXXmj59upo2barXXnutSvl563kpxowZY0kqttxxxx3WP/7xD+uxxx6z2rZta/n7+1sNGjSwunXrZqWmppa5z6K3Hv98qVOnjmVZ/34b9c+X3r17V+lYzpw5Y02aNMmKioqy6tatawUGBlr33nuvtXDhQuvKlSuWZd18y25Jtz1hwgSXfb399ttW165dLT8/PysgIMD6f//v/5X4VtOqqkhmyyr9redFPvnkEys2NtYKCgqyfHx8rI4dO1qLFi2yfvzxR7fmvZW3npe0pKenO69z7tw5a/LkyVZkZKRVt25dKywszBo7dqx16tQpt2Yu7RiuX79uPffcc9Y999xjBQcHW/Xq1bPuuOMO68UXX3S+LbSyjwF35SzpPhw3bpzt5nF5byf/+VvPS3vO+amamtMlKe94CgoKrIULF1odO3a0fHx8rKCgICs2Ntbas2dPtWcrSUXmsmV59j4tL+OtPNaqe17v3bvXkmQNHDjQZX1pP7skWZmZmVZqamqp23/6MRv//Oc/rTFjxlhhYWFW3bp1rcjISGvy5MnW999/X+XsDsuy4SvKAAAA3ITX7AAAAKNRdgAAgNEoOwAAwGiUHQAAYDTKDgAAMBplBwAAGI2yAwAAjEbZAQAARqPsADDaP//5TzkcjmJfL/FTO3fulMPh0KVLl2osF4CaQ9kBUCtkZmYqISFBERER8vHxUYsWLTRlyhSdP3++yvvu0aOHzp49q+DgYEnSypUr1aBBgyrvF4A9UHYA2N6JEycUHR2tjIwMrVu3TsePH1dKSorS0tIUExOjCxculHi9/Pz8Cu3fx8dH4eHhbvsWZwD2QtkBYHsTJ06Uj4+Ptm/frt69e6t58+YaMGCAduzYoW+//VYvvPCCJKlly5Z69dVXNXr0aAUFBWn8+PHOfXzzzTfq0aOH/Pz81KlTJ+3atcu57ad/xtq5c6ceffRR5eTkyOFwyOFwaNasWTV9yADciLIDwNYuXLigbdu26cknn5S/v7/LtvDwcI0aNUrvvvuuir7TeNGiRbrzzjt16NAhzZw50zl2+vTpmjZtmg4dOqSYmBgNGTKkxD+B9ejRQ0lJSQoKCtLZs2d19uxZPf3009V7kACqFWUHgK1lZGTIsiy1b9++xO3t27fXxYsXde7cOUnSAw88oGnTpqlVq1Zq1aqVc9ykSZMUFxen9u3ba8WKFQoODtbbb79dbH8+Pj4KDg6Ww+FQeHi4wsPDFRgYWD0HB6BGUHYA1ApFZ27KEx0dXeL6mJgY57+9vb0VHR2tI0eOuCUbAHuj7ACwtdatW8vhcJRaTI4cOaKGDRvqtttukyQFBATUZDwAtQBlB4CthYaGql+/flq+fLmuXbvmsi0rK0tr1qzRyJEjy30n1b59+5z//vHHH3Xw4MFS/zTm4+OjGzduVD08AFug7ACwvWXLlikvL0+xsbH65JNPlJmZqa1bt6pfv35q2rSpXnvttXL3kZycrI0bN+qbb77RxIkTdfHiRSUkJJQ4tmXLlrp8+bLS0tL0/fff6+rVq+4+JAA1iLIDwPbatGmjzz77TLfffrtGjBihVq1aafz48br//vuVnp6ukJCQcvcxf/58zZ8/X3feeaf27NmjzZs3q1GjRiWO7dGjhx5//HGNHDlSt912mxYsWODuQwJQgxxWRV/1BwAAUAtxZgcAABiNsgMAAIxG2QEAAEaj7AAAAKNRdgAAgNEoOwAAwGiUHQAAYDTKDgAAMBplBwAAGI2yAwAAjEbZAQAARvv/jnI3kI9dmQ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AjsAAAGwCAYAAABPSaTdAAAAOnRFWHRTb2Z0d2FyZQBNYXRwbG90bGliIHZlcnNpb24zLjEwLjAsIGh0dHBzOi8vbWF0cGxvdGxpYi5vcmcvlHJYcgAAAAlwSFlzAAAPYQAAD2EBqD+naQAAK+RJREFUeJzt3XtYVXWi//HPRuQiCAomiKKSl7x3ETPU32il4XX0yEmZsUcNn7RSR8OsrCwzU1NTjiNK0ynUM14ap9ExT6MmpemIWqbVNKY4OsqkkHmBvAHJ+v3hw552XIUNe/E979fzrOdxr/Xda3/W9rs3Hxb74rAsyxIAAIChvDwdAAAAoDpRdgAAgNEoOwAAwGiUHQAAYDTKDgAAMBplBwAAGI2yAwAAjObt6QB2UFhYqDNnzqh+/fpyOByejgMAACrAsiz98MMPioiIkJdX6edvKDuSzpw5o8jISE/HAAAAlZCZmalmzZqVup2yI6l+/fqSbt5ZQUFBHk4DAAAqIjc3V5GRkc6f46Wh7EjOP10FBQVRdgAAqGXKewkKL1AGAABGo+wAAACjUXYAAIDRKDsAAMBolB0AAGA0yg4AADAaZQcAABiNsgMAAIxG2QEAAEaj7AAAAKNRdgAAgNE8WnY++eQTDRkyRBEREXI4HNq0aZPLdsuy9NJLL6lJkyby9/dX3759lZGR4TLmwoULGjVqlIKCgtSgQQONGzdOly9frsGjAAAAdubRsnPlyhXdeeedSk5OLnH7ggULtHTpUqWkpGj//v0KCAhQbGysrl+/7hwzatQoff311/rwww+1ZcsWffLJJxo/fnxNHQIAALA5h2VZlqdDSDe/sXTjxo0aNmyYpJtndSIiIjRt2jQ9/fTTkqScnByFhYVp5cqVio+P15EjR9ShQwd9+umnio6OliRt3bpVAwcO1L/+9S9FRERU6LZzc3MVHBysnJwcvvUcAIBaoqI/v237mp2TJ08qKytLffv2da4LDg5W9+7dlZ6eLklKT09XgwYNnEVHkvr27SsvLy/t37+/1H3n5eUpNzfXZQEAAGby9nSA0mRlZUmSwsLCXNaHhYU5t2VlZalx48Yu2729vRUSEuIcU5J58+bplVdeKfP2u05fXZnY1ebgwtHljqmNmWsju93Pkrn3NWASuz13/F963rDtmZ3qNGPGDOXk5DiXzMxMT0cCAADVxLZlJzw8XJKUnZ3tsj47O9u5LTw8XN99953L9h9//FEXLlxwjimJr6+vgoKCXBYAAGAm25adqKgohYeHKy0tzbkuNzdX+/fvV0xMjCQpJiZGly5d0sGDB51jPvroIxUWFqp79+41nhkAANiPR1+zc/nyZR0/ftx5+eTJkzp8+LBCQkLUvHlzTZ06VXPmzFGbNm0UFRWlmTNnKiIiwvmOrfbt26t///567LHHlJKSooKCAk2aNEnx8fEVficWAAAwm0fLzmeffab777/feTkxMVGSNGbMGK1cuVLPPPOMrly5ovHjx+vSpUvq1auXtm7dKj8/P+d11qxZo0mTJunBBx+Ul5eX4uLitHTp0ho/FgAAYE8eLTt9+vRRWR/z43A4NHv2bM2ePbvUMSEhIVq7dm11xAMAAAaw7Wt2AAAA3IG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bz9nQAAABgT12nr/Z0BBcHF46u1PU4swMAAIxG2QEAAEaj7AAAAKNRdgAAgNEoOwAAwGiUHQAAYDTKDgAAMBplBwAAGI2yAwAAjEbZAQAARqPsAAAAo1F2AACA0Sg7AADAaJQdAABgNMoOAAAwGmUHAAAYzdZl58aNG5o5c6aioqLk7++vVq1a6dVXX5VlWc4xlmXppZdeUpMmTeTv76++ffsqIyPDg6kBAICd2LrsvP7661qxYoWWLVumI0eO6PXXX9eCBQv029/+1jlmwYIFWrp0qVJSUrR//34FBAQoNjZW169f92ByAABgF96eDlCWvXv3aujQoRo0aJAkqWXLllq3bp0OHDgg6eZZnaSkJL344osaOnSoJGn16tUKCwvTpk2bFB8fX+J+8/LylJeX57ycm5tbzUcCAAA8xdZndnr06KG0tDQdO3ZMkvTFF19oz549GjBggCTp5MmTysrKUt++fZ3XCQ4OVvfu3ZWenl7qfufNm6fg4GDnEhkZWb0HAgAAPMbWZ3aee+455ebmql27dqpTp45u3Lih1157TaNGjZIkZWVlSZLCwsJcrhcWFubcVpIZM2YoMTHReTk3N5fCAwCAoWxddv7whz9ozZo1Wrt2rTp27KjDhw9r6tSpioiI0JgxYyq9X19fX/n6+roxKQAAsCtbl53p06frueeec772pnPnzjp16pTmzZunMWPGKDw8XJKUnZ2tJk2aOK+XnZ2tu+66yxORAQCAzdj6NTtXr16Vl5drxDp16qiwsFCSFBUVpfDwcKWlpTm35+bmav/+/YqJianRrAAAwJ5sfWZnyJAheu2119S8eXN17NhRhw4d0uLFi5WQkCBJcjgcmjp1qubMmaM2bdooKipKM2fOVEREhIYNG+bZ8AAAwBZsXXZ++9vfaubMmXryySf13XffKSIiQhMmTNBLL73kHPPMM8/oypUrGj9+vC5duqRevXpp69at8vPz82ByAABgF7YuO/Xr11dSUpKSkpJKHeNwODR79mzNnj275oIBAIBaw9av2QEAAKgqyg4AADAaZQcAABiNsgMAAIxG2QEAAEaj7AAAAKNRdgAAgNEoOwAAwGiUHQAAYDTKDgAAMBplBwAAGI2yAwAAjEbZAQAARqPsAAAAo1F2AACA0Sg7AADAaJQdAABgNMoOAAAwGmUHAAAYjbIDAACMRtkBAABGo+wAAACjeXs6AACUpuv01Z6O4OLgwtGejgCgEjizAwAAjEbZAQAARqPsAAAAo1F2AACA0Sg7AADAaJQdAABgNMoOAAAwGmUHAAAYjbIDAACMRtkBAABGo+wAAACjUXYAAIDRKDsAAMBolB0AAGA0yg4AADAaZQcAABjN29MBAMAkXaev9nQEFwcXji53TG3MDNwKzuwAAACjUXYAAIDRKDsAAMBolB0AAGA0yg4AADAaZQcAABiNsgMAAIxG2QEAAEaj7AAAAKNRdgAAgNEoOwAAwGiUHQAAYDTKDgAAMBplBwAAGI2yAwAAjEbZAQAARvP2dAAANaPr9NWejuDi4MLRno4A4P8IzuwAAACjUXYAAIDRbF92vv32Wz3yyCMKDQ2Vv7+/OnfurM8++8y53bIsvfTSS2rSpIn8/f3Vt29fZWRkeDAxAACwE1uXnYsXL6pnz56qW7eu/vKXv+jvf/+73njjDTVs2NA5ZsGCBVq6dKlSUlK0f/9+BQQEKDY2VtevX/dgcgAAYBe2foHy66+/rsjISKWmpjrXRUVFOf9tWZaSkpL04osvaujQoZKk1atXKywsTJs2bVJ8fHyNZwYAAPZi6zM7mzdvVnR0tB5++GE1btxYd999t9566y3n9pMnTyorK0t9+/Z1rgsODlb37t2Vnp5e6n7z8vKUm5vrsgAAADPZuuycOHFCK1asUJs2bbRt2zY98cQT+s1vfqNVq1ZJkrKysiRJYWFhLtcLCwtzbivJvHnzFBwc7FwiIyOr7yAAAIBH2brsFBYW6p577tHcuXN19913a/z48XrssceUkpJSpf3OmDFDOTk5ziUzM9NNiQEAgN3Yuuw0adJEHTp0cFnXvn17nT59WpIUHh4uScrOznYZk52d7dxWEl9fXwUFBbksAADATLYuOz179tTRo0dd1h07dkwtWrSQdPPFyuHh4UpLS3Nuz83N1f79+xUTE1OjWQEAgD3Z+t1YTz31lHr06KG5c+dqxIgROnDggH73u9/pd7/7nSTJ4XBo6tSpmjNnjtq0aaOoqCjNnDlTERERGjZsmGfDAwAAW7B12enWrZs2btyoGTNmaPbs2YqKilJSUpJGjRrlHPPMM8/oypUrGj9+vC5duqRevXpp69at8vPz82ByAABgF7YuO5I0ePBgDR48uNTtDodDs2fP1uzZs2swFQAAqC1s/ZodAACAqqLsAAAAo1F2AACA0Sg7AADAaJUqO1u3btWePXucl5OTk3XXXXfp17/+tS5evOi2cAAAAFVVqbIzffp055dnfvXVV5o2bZoGDhyokydPKjEx0a0BAQAAqqJSbz0/efKk82sc3nvvPQ0ePFhz587V559/roEDB7o1IAAAQFVU6syOj4+Prl69KknasWOHHnroIUlSSEiI84wPAACAHVTqzE6vXr2UmJionj176sCBA3r33Xcl3fzeqmbNmrk1IAAAQFVU6szOsmXL5O3trT/+8Y9asWKFmjZtKkn6y1/+ov79+7s1IAAAQFVU6sxO8+bNtWXLlmLrlyxZUuVAAAAA7lSpMzuff/65vvrqK+flP//5zxo2bJief/555efnuy0cAABAVVWq7EyYMEHHjh2TJJ04cULx8fGqV6+eNmzYoGeeecatAQEAAKqiUmXn2LFjuuuuuyRJGzZs0C9+8QutXbtWK1eu1HvvvefOfAAAAFVSqbJjWZYKCwsl3XzredFn60RGRur77793XzoAAIAqqlTZiY6O1pw5c/Q///M/2rVrlwYNGiTp5ocNhoWFuTUgAABAVVSq7CQlJenzzz/XpEmT9MILL6h169aSpD/+8Y/q0aOHWwMCAABURaXeet6lSxeXd2MVWbhwoerUqVPlUAAAAO5SqbJTGj8/P3fuDgAAoMoqVXZu3LihJUuW6A9/+INOnz5d7LN1Lly44JZwAAAAVVWp1+y88sorWrx4sUaOHKmcnBwlJiZq+PDh8vLy0qxZs9wcEQAAoPIqdWZnzZo1euuttzRo0CDNmjVLv/rVr9SqVSt16dJF+/bt029+8xt354Shuk5f7ekILg4uHO3pCAAAN6vUmZ2srCx17txZkhQYGKicnBxJ0uDBg/W///u/7ksHAABQRZUqO82aNdPZs2clSa1atdL27dslSZ9++ql8fX3dlw4AAKCKKlV2/uM//kNpaWmSpMmTJ2vmzJlq06aNRo8erYSEBLcGBAAAqIpKvWZn/vz5zn+PHDlSzZs3V3p6utq0aaMhQ4a4LRwAAEBVueVzdmJiYhQTE+OOXQEAALhVhcvO5s2bK7zTX/7yl5UKAwAA4G4VLjvDhg2r0DiHw6EbN25UNg8AAIBbVbjsFBYWVmcOAACAanFL78b66KOP1KFDB+Xm5hbblpOTo44dO2r37t1uCwcAAFBVt1R2kpKS9NhjjykoKKjYtuDgYE2YMEGLFy92WzgAAICquqWy88UXX6h///6lbn/ooYd08ODBKocCAABwl1sqO9nZ2apbt26p2729vXXu3LkqhwIAAHCXWyo7TZs21d/+9rdSt3/55Zdq0qRJlUMBAAC4yy2VnYEDB2rmzJm6fv16sW3Xrl3Tyy+/rMGDB7stHAAAQFXd0icov/jii/rTn/6ktm3batKkSbrjjjskSd98842Sk5N148YNvfDCC9USFAAAoDJuqeyEhYVp7969euKJJzRjxgxZliXp5gcJxsbGKjk5WWFhYdUSFAAAoDJu+buxWrRooQ8++EAXL17U8ePHZVmW2rRpo4YNG1ZHPgAAgCqp9BeBNmzYUN26dXNnFgAAALe7pRcoAwAA1DaUHQAAYDTKDgAAMBplBwAAGI2yAwAAjEbZAQAARqPsAAAAo1F2AACA0Sg7AADAaJQdAABgNMoOAAAwGmUHAAAYjbIDAACMRtkBAABGo+wAAACjUXYAAIDRKDsAAMBolB0AAGA0yg4AADBarSo78+fPl8Ph0NSpU53rrl+/rokTJyo0NFSBgYGKi4tTdna250ICAABbqTVl59NPP9Wbb76pLl26uKx/6qmn9P7772vDhg3atWuXzpw5o+HDh3soJQAAsJtaUXYuX76sUaNG6a233lLDhg2d63NycvT2229r8eLFeuCBB9S1a1elpqZq79692rdvnwcTAwAAu6gVZWfixIkaNGiQ+vbt67L+4MGDKigocFnfrl07NW/eXOnp6aXuLy8vT7m5uS4LAAAwk7enA5Rn/fr1+vzzz/Xpp58W25aVlSUfHx81aNDAZX1YWJiysrJK3ee8efP0yiuvuDsqAACwIVuf2cnMzNSUKVO0Zs0a+fn5uW2/M2bMUE5OjnPJzMx0274BAIC92LrsHDx4UN99953uueceeXt7y9vbW7t27dLSpUvl7e2tsLAw5efn69KlSy7Xy87OVnh4eKn79fX1VVBQkMsCAADMZOs/Yz344IP66quvXNY9+uijateunZ599llFRkaqbt26SktLU1xcnCTp6NGjOn36tGJiYjwRGQAA2Iyty079+vXVqVMnl3UBAQEKDQ11rh83bpwSExMVEhKioKAgTZ48WTExMbrvvvs8ERkAANiMrctORSxZskReXl6Ki4tTXl6eYmNjtXz5ck/HAgAANlHrys7OnTtdLvv5+Sk5OVnJycmeCQQAAGzN1i9QBgAAqCr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ZuuyM2/ePHXr1k3169dX48aNNWzYMB09etRlzPXr1zVx4kSFhoYqMDBQcXFxys7O9lBiAABgN7YuO7t27dLEiRO1b98+ffjhhyooKNBDDz2kK1euOMc89dRTev/997Vhwwbt2rVLZ86c0fDhwz2YGgAA2Im3pwOUZevWrS6XV65cqcaNG+vgwYP6xS9+oZycHL399ttau3atHnjgAUlSamqq2rdvr3379um+++4rcb95eXnKy8tzXs7Nza2+gwAAAB5l6zM7P5eTkyNJCgkJkSQdPHhQBQUF6tu3r3NMu3bt1Lx5c6Wnp5e6n3nz5ik4ONi5REZGVm9wAADgMbWm7BQWFmrq1Knq2bOnOnXqJEnKysqSj4+PGjRo4DI2LCxMWVlZpe5rxowZysnJcS6ZmZnVGR0AAHiQrf+M9VMTJ07U3/72N+3Zs6fK+/L19ZWvr68bUgEAALurFWd2Jk2apC1btujjjz9Ws2bNnOvDw8OVn5+vS5cuuYzPzs5WeHh4DacEAAB2ZOuyY1mWJk2apI0bN+qjjz5SVFSUy/auXbuqbt26SktLc647evSoTp8+rZiYmJqOCwAAbMjWf8aaOHGi1q5dqz//+c+qX7++83U4wcHB8vf3V3BwsMaNG6fExESFhIQoKChIkydPVkxMTKnvxAIAAP+32LrsrFixQpLUp08fl/WpqakaO3asJGnJkiXy8vJSXFyc8vLyFBsbq+XLl9dwUgAAYFe2LjuWZZU7xs/PT8nJyUpOTq6BRAAAoLax9Wt2AAAAqoq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M6bsJCcnq2XLlvLz81P37t114MABT0cCAAA2YETZeffdd5WYmKiXX35Zn3/+ue68807Fxsbqu+++83Q0AADgYUaUncWLF+uxxx7To48+qg4dOiglJUX16tXTO++84+loAADAw7w9HaCq8vPzdfDgQc2YMcO5zsvLS3379lV6enqJ18nLy1NeXp7zck5OjiQpNzfXue5G3rVqSlw5P81WGjJXXW3MLNXO3GSuGaZmro1q4/1s98xFly3LKvuKVi337bffWpKsvXv3uqyfPn26de+995Z4nZdfftmSxMLCwsLCwmLAkpmZWWZXqPVndipjxowZSkxMdF4uLCzUhQsXFBoaKofD4bbbyc3NVWRkpDIzMxUUFOS2/VYnMteM2phZqp25yVwzyFwzyOzKsiz98MMPioiIKHNcrS87jRo1Up06dZSdne2yPjs7W+Hh4SVex9fXV76+vi7rGjRoUF0RFRQUVGsmZREy14zamFmqnbnJXDPIXDPI/G/BwcHljqn1L1D28fFR165dlZaW5lxXWFiotLQ0xcTEeDAZAACwg1p/ZkeSEhMTNWbMGEVHR+vee+9VUlKSrly5okcffdTT0QAAgIcZUXZGjhypc+fO6aWXXlJWVpbuuusubd26VWFhYR7N5evrq5dffrnYn8zsjMw1ozZmlmpnbjLXDDLXDDJXjsOyynu/FgAAQO1V61+zAwAAUBbKDgAAMBplBwAAGI2yAwAAjEbZKcXYsWPlcDiKLf3795ckffHFF/rlL3+pxo0by8/PTy1bttTIkSPL/Kb1nTt3yuFw6NKlSyVu//rrrxUXF6eWLVvK4XAoKSnJLceSlZWlKVOmqHXr1vLz81NYWJh69uypFStW6OrVq5LkvM2fL/Pnz3fZ16pVq9StWzfVq1dP9evXV+/evbVlyxa35Kxo5nvvvbfErEVLnz59nPvZu3evBg4cqIYNG8rPz0+dO3fW4sWLdePGDbfmHTt2rIYNG1Zs/U//z4v+XdKSlZXlvM6FCxc0depUtWjRQj4+PoqIiFBCQoJOnz7t1sxlHcO5c+f0xBNPqHnz5vL19VV4eLhiY2P117/+1Tm+Mo8Bd+f8ObvN46Lnkccff7zYtokTJ8rhcGjs2LEuY0t7zilSU3O6rONxOBzy8fFR69atNXv2bP3444+SpBs3bmjJkiXq3Lmz/Pz81LBhQw0YMMBl3tS0isxlT96nFclY0cdadczrIUOGFJuDRXbv3i2Hw6Evv/xSDodDhw8fLnHcypUrS5zbfn5+LuMyMzOVkJCgiIgI+fj4qEWLFpoyZYrOnz9fpWOQKDtl6t+/v86ePeuyrFu3TufOndODDz6okJAQbdu2TUeOHFFqaqoiIiJ05cqVSt/e1atXdfvtt2v+/PmlfvrzrTpx4oTuvvtubd++XXPnztWhQ4eUnp6uZ555Rlu2bNGOHTucY2fPnl3seCdPnuzc/vTTT2vChAkaOXKkvvzySx04cEC9evXS0KFDtWzZMrfkrUjmSZMmOfMdOHBAkrRjxw7nuj/96U+SpI0bN6p3795q1qyZPv74Y33zzTeaMmWK5syZo/j4+PK/OK6aHD16tNj93LhxY0k3i859992nHTt2KCUlRcePH9f69et1/PhxdevWTSdOnKiRjHFxcTp06JBWrVqlY8eOafPmzerTp4/zSae6HgPuYJd5XCQyMlLr16/XtWv//kLF69eva+3atWrevLnL2NKec4rYYU4XZczIyNC0adM0a9YsLVy4UJZlKT4+XrNnz9aUKVN05MgR7dy5U5GRkerTp482bdpU7dlKUt5ctsN9WlbGij7Wqmtejxs3Th9++KH+9a9/FduWmpqq6OjoCn0qclBQULG5ferUKef2EydOKDo6WhkZGVq3bp2OHz+ulJQU5wcEX7hwodLHIEm1/otAq8uYMWOsoUOHlrht48aNlre3t1VQUHBL+/z4448tSdbFixfLHduiRQtryZIlt7T/ksTGxlrNmjWzLl++XOL2wsLCCt1eenq6JclaunRpsW2JiYlW3bp1rdOnT1c5761ktizLOnnypCXJOnTokMuYy5cvW6Ghodbw4cOLXX/z5s2WJGv9+vVuyWtZpc+Xn/6fV+T///HHH7cCAgKss2fPuqy/evWq1bRpU6t///5uy/xzRcdw8eJFS5K1c+fOUsdW9jHgDmU9Nu00jy3r31k7depk/f73v3euX7NmjdWlSxdr6NCh1pgxY1zGlqam53RJSsrYr18/67777rPWr19vSbI2b95c7HrDhw+3QkNDS31MV5fy5rId7tPyMlbksVad87qgoMAKCwuzXn31VZf1P/zwgxUYGGitWLGi1OfhIqmpqVZwcHCZt9O/f3+rWbNm1tWrV13Wnz171qpXr571+OOPVyp/Ec7sVEJ4eLh+/PFHbdy40WNnByri/Pnz2r59uyZOnKiAgIASx1T0i0/XrVunwMBATZgwodi2adOmqaCgQO+9916V8kruy7x9+3adP39eTz/9dLFtQ4YMUdu2bV1+Y7aDwsJCrV+/XqNGjSp2Zs/f319PPvmktm3bVvXfcMoRGBiowMBAbdq0SXl5eSWOqS2PgZ+rqXn8cwkJCUpNTXVefuedd275E97tOqf9/f2Vn5+vtWvXqm3bthoyZEixMdOmTdP58+f14Ycf1mi28uayHe7T8jJW5LFWnfPa29tbo0eP1sqVK11uf8OGDbpx44Z+9atfVWq/P3XhwgVt27ZNTz75pPz9/V22hYeHa9SoUXr33Xer9FxD2SnDli1bnBOxaJk7d67uu+8+Pf/88/r1r3+tRo0aacCAAVq4cGGxLyP1tOPHj8uyLN1xxx0u6xs1auQ8nmeffda5/tlnny12vLt375YkHTt2TK1atZKPj0+x24mIiFBQUJCOHTtW45lLU5Slffv2JW5v166dW/L+VEnzZcCAAcXGNWvWzGVMx44dJd3809ClS5dKzdy+fXtZlqXjx4+7NffPeXt7a+XKlVq1apUaNGignj176vnnn9eXX37pHGPnx4Ad5vHPPfLII9qzZ49OnTqlU6dO6a9//aseeeSRYuNKe84pyi7V7Jwui2VZ2rFjh7Zt26YHHnhAx44dK3PuSqrRfFL5c9kO92l5GSvyWKvueZ2QkKB//OMf2rVrl3Ndamqq4uLiKvQlnJKUk5NT6vNjRkaGLMsqc/5cvHhR586dq/QxUHbKcP/99+vw4cMuS9ELDV977TVlZWUpJSVFHTt2VEpKitq1a6evvvpKktSxY8cyf+B50oEDB3T48GF17NjR5TeJ6dOnFzve6Oho53ZP/gZfWuby1GTmkubLf//3fxcbt3v3bpcxH3zwgct2O5wpiYuL05kzZ7R582b1799fO3fu1D333KOVK1c6x5T3GPAUO87j2267TYMGDdLKlSuVmpqqQYMGqVGjRsXGlfWcU8TT86OokPn5+WnAgAEaOXKkZs2aZYtsJanIXPZ07vIyVuSxVp3H0K5dO/Xo0UPvvPOOpJu/lO7evVvjxo2r8D7q169f7vNjdR4DZacMAQEBat26tcsSEhLi3B4aGqqHH35YixYt0pEjRxQREaFFixZJkj744IMyf+DVhNatW8vhcOjo0aMu62+//Xa1bt262OnCRo0aFTveojFt27bViRMnlJ+fX+x2zpw5o9zcXLVt27bGM5emKMuRI0dK3H7kyBG35P2pkuZL06ZNi42LiopyGdOiRQtJN38gNmjQoMzMDodDrVu3dmvu0vj5+alfv36aOXOm9u7dq7Fjx+rll192GVPWY8BT7DCPS5KQkOD8DT4hIaHEMWU953hiTpekqJBlZGTo2rVrWrVqlQICAtS2bdsys0mqkXwlKW0u2+U+LStjkbIeazUxr8eNG6f33ntPP/zwg1JTU9WqVSv17t27wtf38vIq9fmx6Hm/rP+Hhg0b6rbbbqt0fsqOm/j4+KhVq1bOV8e3aNGizB94NSE0NFT9+vXTsmXLqvwOmfj4eF2+fFlvvvlmsW2LFi1S3bp1FRcXV6XbkNyX+aGHHlJISIjeeOONYts2b96sjIwMt/yt2Z28vLw0YsQIrV271uWt6JJ07do1LV++XLGxsS6FuyZ16NChzP+Tnz8G7Kim5nFJ+vfvr/z8fBUUFCg2NvaWr2+XOV1UyJo3by5v739/l3R8fLwyMjL0/vvvF7vOG2+84Xxs20HRXLbLfVqSsh5vP3+s1cS8HjFihLy8vLR27VqtXr1aCQkJFX7NZ3mK5sby5ctd3rUo3fwYkjVr1mjkyJFVuj0jvvW8uuTl5RX7oePt7a19+/Zp/fr1io+PV9u2bWVZlt5//3198MEHLi9CLM1XX32l+vXrOy87HA7deeedys/P19///ndJUn5+vr799lsdPnxYgYGBlf5tfvny5erZs6eio6M1a9YsdenSRV5eXvr000/1zTffqGvXrs6xP/zwQ7HjrVevnoKCghQTE6MpU6Zo+vTpys/P17Bhw1RQUKDf//73+q//+i8lJSUpMjKyUhmrkrk0AQEBevPNNxUfH6/x48dr0qRJCgoKUlpamqZPn67//M//1IgRI9yS91Z99913un79usu60NBQ1a1bV3PnzlVaWpr69eunBQsWqFOnTjp58qRefPFFFRQUKDk5udrznT9/Xg8//LASEhLUpUsX1a9fX5999pkWLFigoUOHSrr5p4yqPAaqKicnp9hneoSGhkqyzzz+uTp16jh/c61Tp06JY0p7zmnUqJGt57R08wfuhg0bNGbMGC1cuFAPPvigcnNzlZycrM2bN2vDhg2lvumgupQ3l+1wn5aXsSKPtZqY14GBgRo5cqRmzJih3Nxc5+dD/dTPz8hLcr4m0bKsYnNbkho3biwvLy8tW7ZMPXr0UGxsrObMmaOoqCh9/fXXmj59upo2barXXnutSvl563kpxowZY0kqttxxxx3WP/7xD+uxxx6z2rZta/n7+1sNGjSwunXrZqWmppa5z6K3Hv98qVOnjmVZ/34b9c+X3r17V+lYzpw5Y02aNMmKioqy6tatawUGBlr33nuvtXDhQuvKlSuWZd18y25Jtz1hwgSXfb399ttW165dLT8/PysgIMD6f//v/5X4VtOqqkhmyyr9redFPvnkEys2NtYKCgqyfHx8rI4dO1qLFi2yfvzxR7fmvZW3npe0pKenO69z7tw5a/LkyVZkZKRVt25dKywszBo7dqx16tQpt2Yu7RiuX79uPffcc9Y999xjBQcHW/Xq1bPuuOMO68UXX3S+LbSyjwF35SzpPhw3bpzt5nF5byf/+VvPS3vO+amamtMlKe94CgoKrIULF1odO3a0fHx8rKCgICs2Ntbas2dPtWcrSUXmsmV59j4tL+OtPNaqe17v3bvXkmQNHDjQZX1pP7skWZmZmVZqamqp23/6MRv//Oc/rTFjxlhhYWFW3bp1rcjISGvy5MnW999/X+XsDsuy4SvKAAAA3ITX7AAAAKNRdgAAgNEoOwAAwGiUHQAAYDTKDgAAMBplBwAAGI2yAwAAjEbZAQAARqPsADDaP//5TzkcjmJfL/FTO3fulMPh0KVLl2osF4CaQ9kBUCtkZmYqISFBERER8vHxUYsWLTRlyhSdP3++yvvu0aOHzp49q+DgYEnSypUr1aBBgyrvF4A9UHYA2N6JEycUHR2tjIwMrVu3TsePH1dKSorS0tIUExOjCxculHi9/Pz8Cu3fx8dH4eHhbvsWZwD2QtkBYHsTJ06Uj4+Ptm/frt69e6t58+YaMGCAduzYoW+//VYvvPCCJKlly5Z69dVXNXr0aAUFBWn8+PHOfXzzzTfq0aOH/Pz81KlTJ+3atcu57ad/xtq5c6ceffRR5eTkyOFwyOFwaNasWTV9yADciLIDwNYuXLigbdu26cknn5S/v7/LtvDwcI0aNUrvvvuuir7TeNGiRbrzzjt16NAhzZw50zl2+vTpmjZtmg4dOqSYmBgNGTKkxD+B9ejRQ0lJSQoKCtLZs2d19uxZPf3009V7kACqFWUHgK1lZGTIsiy1b9++xO3t27fXxYsXde7cOUnSAw88oGnTpqlVq1Zq1aqVc9ykSZMUFxen9u3ba8WKFQoODtbbb79dbH8+Pj4KDg6Ww+FQeHi4wsPDFRgYWD0HB6BGUHYA1ApFZ27KEx0dXeL6mJgY57+9vb0VHR2tI0eOuCUbAHuj7ACwtdatW8vhcJRaTI4cOaKGDRvqtttukyQFBATUZDwAtQBlB4CthYaGql+/flq+fLmuXbvmsi0rK0tr1qzRyJEjy30n1b59+5z//vHHH3Xw4MFS/zTm4+OjGzduVD08AFug7ACwvWXLlikvL0+xsbH65JNPlJmZqa1bt6pfv35q2rSpXnvttXL3kZycrI0bN+qbb77RxIkTdfHiRSUkJJQ4tmXLlrp8+bLS0tL0/fff6+rVq+4+JAA1iLIDwPbatGmjzz77TLfffrtGjBihVq1aafz48br//vuVnp6ukJCQcvcxf/58zZ8/X3feeaf27NmjzZs3q1GjRiWO7dGjhx5//HGNHDlSt912mxYsWODuQwJQgxxWRV/1BwAAUAtxZgcAABiNsgMAAIxG2QEAAEaj7AAAAKNRdgAAgNEoOwAAwGiUHQAAYDTKDgAAMBplBwAAGI2yAwAAjEbZAQAARvv/jnI3kI9dmQ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png;base64,iVBORw0KGgoAAAANSUhEUgAAAjsAAAGwCAYAAABPSaTdAAAAOnRFWHRTb2Z0d2FyZQBNYXRwbG90bGliIHZlcnNpb24zLjEwLjAsIGh0dHBzOi8vbWF0cGxvdGxpYi5vcmcvlHJYcgAAAAlwSFlzAAAPYQAAD2EBqD+naQAAK+RJREFUeJzt3XtYVXWi//HPRuQiCAomiKKSl7x3ETPU32il4XX0yEmZsUcNn7RSR8OsrCwzU1NTjiNK0ynUM14ap9ExT6MmpemIWqbVNKY4OsqkkHmBvAHJ+v3hw552XIUNe/E979fzrOdxr/Xda3/W9rs3Hxb74rAsyxIAAIChvDwdAAAAoDpRdgAAgNEoOwAAwGiUHQAAYDTKDgAAMBplBwAAGI2yAwAAjObt6QB2UFhYqDNnzqh+/fpyOByejgMAACrAsiz98MMPioiIkJdX6edvKDuSzpw5o8jISE/HAAAAlZCZmalmzZqVup2yI6l+/fqSbt5ZQUFBHk4DAAAqIjc3V5GRkc6f46Wh7EjOP10FBQVRdgAAqGXKewkKL1AGAABGo+wAAACjUXYAAIDRKDsAAMBolB0AAGA0yg4AADAaZQcAABiNsgMAAIxG2QEAAEaj7AAAAKNRdgAAgNE8WnY++eQTDRkyRBEREXI4HNq0aZPLdsuy9NJLL6lJkyby9/dX3759lZGR4TLmwoULGjVqlIKCgtSgQQONGzdOly9frsGjAAAAdubRsnPlyhXdeeedSk5OLnH7ggULtHTpUqWkpGj//v0KCAhQbGysrl+/7hwzatQoff311/rwww+1ZcsWffLJJxo/fnxNHQIAALA5h2VZlqdDSDe/sXTjxo0aNmyYpJtndSIiIjRt2jQ9/fTTkqScnByFhYVp5cqVio+P15EjR9ShQwd9+umnio6OliRt3bpVAwcO1L/+9S9FRERU6LZzc3MVHBysnJwcvvUcAIBaoqI/v237mp2TJ08qKytLffv2da4LDg5W9+7dlZ6eLklKT09XgwYNnEVHkvr27SsvLy/t37+/1H3n5eUpNzfXZQEAAGby9nSA0mRlZUmSwsLCXNaHhYU5t2VlZalx48Yu2729vRUSEuIcU5J58+bplVdeKfP2u05fXZnY1ebgwtHljqmNmWsju93Pkrn3NWASuz13/F963rDtmZ3qNGPGDOXk5DiXzMxMT0cCAADVxLZlJzw8XJKUnZ3tsj47O9u5LTw8XN99953L9h9//FEXLlxwjimJr6+vgoKCXBYAAGAm25adqKgohYeHKy0tzbkuNzdX+/fvV0xMjCQpJiZGly5d0sGDB51jPvroIxUWFqp79+41nhkAANiPR1+zc/nyZR0/ftx5+eTJkzp8+LBCQkLUvHlzTZ06VXPmzFGbNm0UFRWlmTNnKiIiwvmOrfbt26t///567LHHlJKSooKCAk2aNEnx8fEVficWAAAwm0fLzmeffab777/feTkxMVGSNGbMGK1cuVLPPPOMrly5ovHjx+vSpUvq1auXtm7dKj8/P+d11qxZo0mTJunBBx+Ul5eX4uLitHTp0ho/FgAAYE8eLTt9+vRRWR/z43A4NHv2bM2ePbvUMSEhIVq7dm11xAMAAAaw7Wt2AAAA3IG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bz9nQAAABgT12nr/Z0BBcHF46u1PU4swMAAIxG2QEAAEaj7AAAAKNRdgAAgNEoOwAAwGiUHQAAYDTKDgAAMBplBwAAGI2yAwAAjEbZAQAARqPsAAAAo1F2AACA0Sg7AADAaJQdAABgNMoOAAAwGmUHAAAYzdZl58aNG5o5c6aioqLk7++vVq1a6dVXX5VlWc4xlmXppZdeUpMmTeTv76++ffsqIyPDg6kBAICd2LrsvP7661qxYoWWLVumI0eO6PXXX9eCBQv029/+1jlmwYIFWrp0qVJSUrR//34FBAQoNjZW169f92ByAABgF96eDlCWvXv3aujQoRo0aJAkqWXLllq3bp0OHDgg6eZZnaSkJL344osaOnSoJGn16tUKCwvTpk2bFB8fX+J+8/LylJeX57ycm5tbzUcCAAA8xdZndnr06KG0tDQdO3ZMkvTFF19oz549GjBggCTp5MmTysrKUt++fZ3XCQ4OVvfu3ZWenl7qfufNm6fg4GDnEhkZWb0HAgAAPMbWZ3aee+455ebmql27dqpTp45u3Lih1157TaNGjZIkZWVlSZLCwsJcrhcWFubcVpIZM2YoMTHReTk3N5fCAwCAoWxddv7whz9ozZo1Wrt2rTp27KjDhw9r6tSpioiI0JgxYyq9X19fX/n6+roxKQAAsCtbl53p06frueeec772pnPnzjp16pTmzZunMWPGKDw8XJKUnZ2tJk2aOK+XnZ2tu+66yxORAQCAzdj6NTtXr16Vl5drxDp16qiwsFCSFBUVpfDwcKWlpTm35+bmav/+/YqJianRrAAAwJ5sfWZnyJAheu2119S8eXN17NhRhw4d0uLFi5WQkCBJcjgcmjp1qubMmaM2bdooKipKM2fOVEREhIYNG+bZ8AAAwBZsXXZ++9vfaubMmXryySf13XffKSIiQhMmTNBLL73kHPPMM8/oypUrGj9+vC5duqRevXpp69at8vPz82ByAABgF7YuO/Xr11dSUpKSkpJKHeNwODR79mzNnj275oIBAIBaw9av2QEAAKgqyg4AADAaZQcAABiNsgMAAIxG2QEAAEaj7AAAAKNRdgAAgNEoOwAAwGiUHQAAYDTKDgAAMBplBwAAGI2yAwAAjEbZAQAARqPsAAAAo1F2AACA0Sg7AADAaJQdAABgNMoOAAAwGmUHAAAYjbIDAACMRtkBAABGo+wAAACjeXs6AACUpuv01Z6O4OLgwtGejgCgEjizAwAAjEbZAQAARqPsAAAAo1F2AACA0Sg7AADAaJQdAABgNMoOAAAwGmUHAAAYjbIDAACMRtkBAABGo+wAAACjUXYAAIDRKDsAAMBolB0AAGA0yg4AADAaZQcAABjN29MBAMAkXaev9nQEFwcXji53TG3MDNwKzuwAAACjUXYAAIDRKDsAAMBolB0AAGA0yg4AADAaZQcAABiNsgMAAIxG2QEAAEaj7AAAAKNRdgAAgNEoOwAAwGiUHQAAYDTKDgAAMBplBwAAGI2yAwAAjEbZAQAARvP2dAAANaPr9NWejuDi4MLRno4A4P8IzuwAAACjUXYAAIDRbF92vv32Wz3yyCMKDQ2Vv7+/OnfurM8++8y53bIsvfTSS2rSpIn8/f3Vt29fZWRkeDAxAACwE1uXnYsXL6pnz56qW7eu/vKXv+jvf/+73njjDTVs2NA5ZsGCBVq6dKlSUlK0f/9+BQQEKDY2VtevX/dgcgAAYBe2foHy66+/rsjISKWmpjrXRUVFOf9tWZaSkpL04osvaujQoZKk1atXKywsTJs2bVJ8fHyNZwYAAPZi6zM7mzdvVnR0tB5++GE1btxYd999t9566y3n9pMnTyorK0t9+/Z1rgsODlb37t2Vnp5e6n7z8vKUm5vrsgAAADPZuuycOHFCK1asUJs2bbRt2zY98cQT+s1vfqNVq1ZJkrKysiRJYWFhLtcLCwtzbivJvHnzFBwc7FwiIyOr7yAAAIBH2brsFBYW6p577tHcuXN19913a/z48XrssceUkpJSpf3OmDFDOTk5ziUzM9NNiQEAgN3Yuuw0adJEHTp0cFnXvn17nT59WpIUHh4uScrOznYZk52d7dxWEl9fXwUFBbksAADATLYuOz179tTRo0dd1h07dkwtWrSQdPPFyuHh4UpLS3Nuz83N1f79+xUTE1OjWQEAgD3Z+t1YTz31lHr06KG5c+dqxIgROnDggH73u9/pd7/7nSTJ4XBo6tSpmjNnjtq0aaOoqCjNnDlTERERGjZsmGfDAwAAW7B12enWrZs2btyoGTNmaPbs2YqKilJSUpJGjRrlHPPMM8/oypUrGj9+vC5duqRevXpp69at8vPz82ByAABgF7YuO5I0ePBgDR48uNTtDodDs2fP1uzZs2swFQAAqC1s/ZodAACAqqLsAAAAo1F2AACA0Sg7AADAaJUqO1u3btWePXucl5OTk3XXXXfp17/+tS5evOi2cAAAAFVVqbIzffp055dnfvXVV5o2bZoGDhyokydPKjEx0a0BAQAAqqJSbz0/efKk82sc3nvvPQ0ePFhz587V559/roEDB7o1IAAAQFVU6syOj4+Prl69KknasWOHHnroIUlSSEiI84wPAACAHVTqzE6vXr2UmJionj176sCBA3r33Xcl3fzeqmbNmrk1IAAAQFVU6szOsmXL5O3trT/+8Y9asWKFmjZtKkn6y1/+ov79+7s1IAAAQFVU6sxO8+bNtWXLlmLrlyxZUuVAAAAA7lSpMzuff/65vvrqK+flP//5zxo2bJief/555efnuy0cAABAVVWq7EyYMEHHjh2TJJ04cULx8fGqV6+eNmzYoGeeecatAQEAAKqiUmXn2LFjuuuuuyRJGzZs0C9+8QutXbtWK1eu1HvvvefOfAAAAFVSqbJjWZYKCwsl3XzredFn60RGRur77793XzoAAIAqqlTZiY6O1pw5c/Q///M/2rVrlwYNGiTp5ocNhoWFuTUgAABAVVSq7CQlJenzzz/XpEmT9MILL6h169aSpD/+8Y/q0aOHWwMCAABURaXeet6lSxeXd2MVWbhwoerUqVPlUAAAAO5SqbJTGj8/P3fuDgAAoMoqVXZu3LihJUuW6A9/+INOnz5d7LN1Lly44JZwAAAAVVWp1+y88sorWrx4sUaOHKmcnBwlJiZq+PDh8vLy0qxZs9wcEQAAoPIqdWZnzZo1euuttzRo0CDNmjVLv/rVr9SqVSt16dJF+/bt029+8xt354Shuk5f7ekILg4uHO3pCAAAN6vUmZ2srCx17txZkhQYGKicnBxJ0uDBg/W///u/7ksHAABQRZUqO82aNdPZs2clSa1atdL27dslSZ9++ql8fX3dlw4AAKCKKlV2/uM//kNpaWmSpMmTJ2vmzJlq06aNRo8erYSEBLcGBAAAqIpKvWZn/vz5zn+PHDlSzZs3V3p6utq0aaMhQ4a4LRwAAEBVueVzdmJiYhQTE+OOXQEAALhVhcvO5s2bK7zTX/7yl5UKAwAA4G4VLjvDhg2r0DiHw6EbN25UNg8AAIBbVbjsFBYWVmcOAACAanFL78b66KOP1KFDB+Xm5hbblpOTo44dO2r37t1uCwcAAFBVt1R2kpKS9NhjjykoKKjYtuDgYE2YMEGLFy92WzgAAICquqWy88UXX6h///6lbn/ooYd08ODBKocCAABwl1sqO9nZ2apbt26p2729vXXu3LkqhwIAAHCXWyo7TZs21d/+9rdSt3/55Zdq0qRJlUMBAAC4yy2VnYEDB2rmzJm6fv16sW3Xrl3Tyy+/rMGDB7stHAAAQFXd0icov/jii/rTn/6ktm3batKkSbrjjjskSd98842Sk5N148YNvfDCC9USFAAAoDJuqeyEhYVp7969euKJJzRjxgxZliXp5gcJxsbGKjk5WWFhYdUSFAAAoDJu+buxWrRooQ8++EAXL17U8ePHZVmW2rRpo4YNG1ZHPgAAgCqp9BeBNmzYUN26dXNnFgAAALe7pRcoAwAA1DaUHQAAYDTKDgAAMBplBwAAGI2yAwAAjEbZAQAARqPsAAAAo1F2AACA0Sg7AADAaJQdAABgNMoOAAAwGmUHAAAYjbIDAACMRtkBAABGo+wAAACjUXYAAIDRKDsAAMBolB0AAGA0yg4AADBarSo78+fPl8Ph0NSpU53rrl+/rokTJyo0NFSBgYGKi4tTdna250ICAABbqTVl59NPP9Wbb76pLl26uKx/6qmn9P7772vDhg3atWuXzpw5o+HDh3soJQAAsJtaUXYuX76sUaNG6a233lLDhg2d63NycvT2229r8eLFeuCBB9S1a1elpqZq79692rdvnwcTAwAAu6gVZWfixIkaNGiQ+vbt67L+4MGDKigocFnfrl07NW/eXOnp6aXuLy8vT7m5uS4LAAAwk7enA5Rn/fr1+vzzz/Xpp58W25aVlSUfHx81aNDAZX1YWJiysrJK3ee8efP0yiuvuDsqAACwIVuf2cnMzNSUKVO0Zs0a+fn5uW2/M2bMUE5OjnPJzMx0274BAIC92LrsHDx4UN99953uueceeXt7y9vbW7t27dLSpUvl7e2tsLAw5efn69KlSy7Xy87OVnh4eKn79fX1VVBQkMsCAADMZOs/Yz344IP66quvXNY9+uijateunZ599llFRkaqbt26SktLU1xcnCTp6NGjOn36tGJiYjwRGQAA2Iyty079+vXVqVMnl3UBAQEKDQ11rh83bpwSExMVEhKioKAgTZ48WTExMbrvvvs8ERkAANiMrctORSxZskReXl6Ki4tTXl6eYmNjtXz5ck/HAgAANlHrys7OnTtdLvv5+Sk5OVnJycmeCQQAAGzN1i9QBgAAqCr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ZuuyM2/ePHXr1k3169dX48aNNWzYMB09etRlzPXr1zVx4kSFhoYqMDBQcXFxys7O9lBiAABgN7YuO7t27dLEiRO1b98+ffjhhyooKNBDDz2kK1euOMc89dRTev/997Vhwwbt2rVLZ86c0fDhwz2YGgAA2Im3pwOUZevWrS6XV65cqcaNG+vgwYP6xS9+oZycHL399ttau3atHnjgAUlSamqq2rdvr3379um+++4rcb95eXnKy8tzXs7Nza2+gwAAAB5l6zM7P5eTkyNJCgkJkSQdPHhQBQUF6tu3r3NMu3bt1Lx5c6Wnp5e6n3nz5ik4ONi5REZGVm9wAADgMbWm7BQWFmrq1Knq2bOnOnXqJEnKysqSj4+PGjRo4DI2LCxMWVlZpe5rxowZysnJcS6ZmZnVGR0AAHiQrf+M9VMTJ07U3/72N+3Zs6fK+/L19ZWvr68bUgEAALurFWd2Jk2apC1btujjjz9Ws2bNnOvDw8OVn5+vS5cuuYzPzs5WeHh4DacEAAB2ZOuyY1mWJk2apI0bN+qjjz5SVFSUy/auXbuqbt26SktLc647evSoTp8+rZiYmJqOCwAAbMjWf8aaOHGi1q5dqz//+c+qX7++83U4wcHB8vf3V3BwsMaNG6fExESFhIQoKChIkydPVkxMTKnvxAIAAP+32LrsrFixQpLUp08fl/WpqakaO3asJGnJkiXy8vJSXFyc8vLyFBsbq+XLl9dwUgAAYFe2LjuWZZU7xs/PT8nJyUpOTq6BRAAAoLax9Wt2AAAAqoq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M6bsJCcnq2XLlvLz81P37t114MABT0cCAAA2YETZeffdd5WYmKiXX35Zn3/+ue68807Fxsbqu+++83Q0AADgYUaUncWLF+uxxx7To48+qg4dOiglJUX16tXTO++84+loAADAw7w9HaCq8vPzdfDgQc2YMcO5zsvLS3379lV6enqJ18nLy1NeXp7zck5OjiQpNzfXue5G3rVqSlw5P81WGjJXXW3MLNXO3GSuGaZmro1q4/1s98xFly3LKvuKVi337bffWpKsvXv3uqyfPn26de+995Z4nZdfftmSxMLCwsLCwmLAkpmZWWZXqPVndipjxowZSkxMdF4uLCzUhQsXFBoaKofD4bbbyc3NVWRkpDIzMxUUFOS2/VYnMteM2phZqp25yVwzyFwzyOzKsiz98MMPioiIKHNcrS87jRo1Up06dZSdne2yPjs7W+Hh4SVex9fXV76+vi7rGjRoUF0RFRQUVGsmZREy14zamFmqnbnJXDPIXDPI/G/BwcHljqn1L1D28fFR165dlZaW5lxXWFiotLQ0xcTEeDAZAACwg1p/ZkeSEhMTNWbMGEVHR+vee+9VUlKSrly5okcffdTT0QAAgIcZUXZGjhypc+fO6aWXXlJWVpbuuusubd26VWFhYR7N5evrq5dffrnYn8zsjMw1ozZmlmpnbjLXDDLXDDJXjsOyynu/FgAAQO1V61+zAwAAUBbKDgAAMBplBwAAGI2yAwAAjEbZKcXYsWPlcDiKLf3795ckffHFF/rlL3+pxo0by8/PTy1bttTIkSPL/Kb1nTt3yuFw6NKlSyVu//rrrxUXF6eWLVvK4XAoKSnJLceSlZWlKVOmqHXr1vLz81NYWJh69uypFStW6OrVq5LkvM2fL/Pnz3fZ16pVq9StWzfVq1dP9evXV+/evbVlyxa35Kxo5nvvvbfErEVLnz59nPvZu3evBg4cqIYNG8rPz0+dO3fW4sWLdePGDbfmHTt2rIYNG1Zs/U//z4v+XdKSlZXlvM6FCxc0depUtWjRQj4+PoqIiFBCQoJOnz7t1sxlHcO5c+f0xBNPqHnz5vL19VV4eLhiY2P117/+1Tm+Mo8Bd+f8ObvN46Lnkccff7zYtokTJ8rhcGjs2LEuY0t7zilSU3O6rONxOBzy8fFR69atNXv2bP3444+SpBs3bmjJkiXq3Lmz/Pz81LBhQw0YMMBl3tS0isxlT96nFclY0cdadczrIUOGFJuDRXbv3i2Hw6Evv/xSDodDhw8fLnHcypUrS5zbfn5+LuMyMzOVkJCgiIgI+fj4qEWLFpoyZYrOnz9fpWOQKDtl6t+/v86ePeuyrFu3TufOndODDz6okJAQbdu2TUeOHFFqaqoiIiJ05cqVSt/e1atXdfvtt2v+/PmlfvrzrTpx4oTuvvtubd++XXPnztWhQ4eUnp6uZ555Rlu2bNGOHTucY2fPnl3seCdPnuzc/vTTT2vChAkaOXKkvvzySx04cEC9evXS0KFDtWzZMrfkrUjmSZMmOfMdOHBAkrRjxw7nuj/96U+SpI0bN6p3795q1qyZPv74Y33zzTeaMmWK5syZo/j4+PK/OK6aHD16tNj93LhxY0k3i859992nHTt2KCUlRcePH9f69et1/PhxdevWTSdOnKiRjHFxcTp06JBWrVqlY8eOafPmzerTp4/zSae6HgPuYJd5XCQyMlLr16/XtWv//kLF69eva+3atWrevLnL2NKec4rYYU4XZczIyNC0adM0a9YsLVy4UJZlKT4+XrNnz9aUKVN05MgR7dy5U5GRkerTp482bdpU7dlKUt5ctsN9WlbGij7Wqmtejxs3Th9++KH+9a9/FduWmpqq6OjoCn0qclBQULG5ferUKef2EydOKDo6WhkZGVq3bp2OHz+ulJQU5wcEX7hwodLHIEm1/otAq8uYMWOsoUOHlrht48aNlre3t1VQUHBL+/z4448tSdbFixfLHduiRQtryZIlt7T/ksTGxlrNmjWzLl++XOL2wsLCCt1eenq6JclaunRpsW2JiYlW3bp1rdOnT1c5761ktizLOnnypCXJOnTokMuYy5cvW6Ghodbw4cOLXX/z5s2WJGv9+vVuyWtZpc+Xn/6fV+T///HHH7cCAgKss2fPuqy/evWq1bRpU6t///5uy/xzRcdw8eJFS5K1c+fOUsdW9jHgDmU9Nu00jy3r31k7depk/f73v3euX7NmjdWlSxdr6NCh1pgxY1zGlqam53RJSsrYr18/67777rPWr19vSbI2b95c7HrDhw+3QkNDS31MV5fy5rId7tPyMlbksVad87qgoMAKCwuzXn31VZf1P/zwgxUYGGitWLGi1OfhIqmpqVZwcHCZt9O/f3+rWbNm1tWrV13Wnz171qpXr571+OOPVyp/Ec7sVEJ4eLh+/PFHbdy40WNnByri/Pnz2r59uyZOnKiAgIASx1T0i0/XrVunwMBATZgwodi2adOmqaCgQO+9916V8kruy7x9+3adP39eTz/9dLFtQ4YMUdu2bV1+Y7aDwsJCrV+/XqNGjSp2Zs/f319PPvmktm3bVvXfcMoRGBiowMBAbdq0SXl5eSWOqS2PgZ+rqXn8cwkJCUpNTXVefuedd275E97tOqf9/f2Vn5+vtWvXqm3bthoyZEixMdOmTdP58+f14Ycf1mi28uayHe7T8jJW5LFWnfPa29tbo0eP1sqVK11uf8OGDbpx44Z+9atfVWq/P3XhwgVt27ZNTz75pPz9/V22hYeHa9SoUXr33Xer9FxD2SnDli1bnBOxaJk7d67uu+8+Pf/88/r1r3+tRo0aacCAAVq4cGGxLyP1tOPHj8uyLN1xxx0u6xs1auQ8nmeffda5/tlnny12vLt375YkHTt2TK1atZKPj0+x24mIiFBQUJCOHTtW45lLU5Slffv2JW5v166dW/L+VEnzZcCAAcXGNWvWzGVMx44dJd3809ClS5dKzdy+fXtZlqXjx4+7NffPeXt7a+XKlVq1apUaNGignj176vnnn9eXX37pHGPnx4Ad5vHPPfLII9qzZ49OnTqlU6dO6a9//aseeeSRYuNKe84pyi7V7Jwui2VZ2rFjh7Zt26YHHnhAx44dK3PuSqrRfFL5c9kO92l5GSvyWKvueZ2QkKB//OMf2rVrl3Ndamqq4uLiKvQlnJKUk5NT6vNjRkaGLMsqc/5cvHhR586dq/QxUHbKcP/99+vw4cMuS9ELDV977TVlZWUpJSVFHTt2VEpKitq1a6evvvpKktSxY8cyf+B50oEDB3T48GF17NjR5TeJ6dOnFzve6Oho53ZP/gZfWuby1GTmkubLf//3fxcbt3v3bpcxH3zwgct2O5wpiYuL05kzZ7R582b1799fO3fu1D333KOVK1c6x5T3GPAUO87j2267TYMGDdLKlSuVmpqqQYMGqVGjRsXGlfWcU8TT86OokPn5+WnAgAEaOXKkZs2aZYtsJanIXPZ07vIyVuSxVp3H0K5dO/Xo0UPvvPOOpJu/lO7evVvjxo2r8D7q169f7vNjdR4DZacMAQEBat26tcsSEhLi3B4aGqqHH35YixYt0pEjRxQREaFFixZJkj744IMyf+DVhNatW8vhcOjo0aMu62+//Xa1bt262OnCRo0aFTveojFt27bViRMnlJ+fX+x2zpw5o9zcXLVt27bGM5emKMuRI0dK3H7kyBG35P2pkuZL06ZNi42LiopyGdOiRQtJN38gNmjQoMzMDodDrVu3dmvu0vj5+alfv36aOXOm9u7dq7Fjx+rll192GVPWY8BT7DCPS5KQkOD8DT4hIaHEMWU953hiTpekqJBlZGTo2rVrWrVqlQICAtS2bdsys0mqkXwlKW0u2+U+LStjkbIeazUxr8eNG6f33ntPP/zwg1JTU9WqVSv17t27wtf38vIq9fmx6Hm/rP+Hhg0b6rbbbqt0fsqOm/j4+KhVq1bOV8e3aNGizB94NSE0NFT9+vXTsmXLqvwOmfj4eF2+fFlvvvlmsW2LFi1S3bp1FRcXV6XbkNyX+aGHHlJISIjeeOONYts2b96sjIwMt/yt2Z28vLw0YsQIrV271uWt6JJ07do1LV++XLGxsS6FuyZ16NChzP+Tnz8G7Kim5nFJ+vfvr/z8fBUUFCg2NvaWr2+XOV1UyJo3by5v739/l3R8fLwyMjL0/vvvF7vOG2+84Xxs20HRXLbLfVqSsh5vP3+s1cS8HjFihLy8vLR27VqtXr1aCQkJFX7NZ3mK5sby5ctd3rUo3fwYkjVr1mjkyJFVuj0jvvW8uuTl5RX7oePt7a19+/Zp/fr1io+PV9u2bWVZlt5//3198MEHLi9CLM1XX32l+vXrOy87HA7deeedys/P19///ndJUn5+vr799lsdPnxYgYGBlf5tfvny5erZs6eio6M1a9YsdenSRV5eXvr000/1zTffqGvXrs6xP/zwQ7HjrVevnoKCghQTE6MpU6Zo+vTpys/P17Bhw1RQUKDf//73+q//+i8lJSUpMjKyUhmrkrk0AQEBevPNNxUfH6/x48dr0qRJCgoKUlpamqZPn67//M//1IgRI9yS91Z99913un79usu60NBQ1a1bV3PnzlVaWpr69eunBQsWqFOnTjp58qRefPFFFRQUKDk5udrznT9/Xg8//LASEhLUpUsX1a9fX5999pkWLFigoUOHSrr5p4yqPAaqKicnp9hneoSGhkqyzzz+uTp16jh/c61Tp06JY0p7zmnUqJGt57R08wfuhg0bNGbMGC1cuFAPPvigcnNzlZycrM2bN2vDhg2lvumgupQ3l+1wn5aXsSKPtZqY14GBgRo5cqRmzJih3Nxc5+dD/dTPz8hLcr4m0bKsYnNbkho3biwvLy8tW7ZMPXr0UGxsrObMmaOoqCh9/fXXmj59upo2barXXnutSvl563kpxowZY0kqttxxxx3WP/7xD+uxxx6z2rZta/n7+1sNGjSwunXrZqWmppa5z6K3Hv98qVOnjmVZ/34b9c+X3r17V+lYzpw5Y02aNMmKioqy6tatawUGBlr33nuvtXDhQuvKlSuWZd18y25Jtz1hwgSXfb399ttW165dLT8/PysgIMD6f//v/5X4VtOqqkhmyyr9redFPvnkEys2NtYKCgqyfHx8rI4dO1qLFi2yfvzxR7fmvZW3npe0pKenO69z7tw5a/LkyVZkZKRVt25dKywszBo7dqx16tQpt2Yu7RiuX79uPffcc9Y999xjBQcHW/Xq1bPuuOMO68UXX3S+LbSyjwF35SzpPhw3bpzt5nF5byf/+VvPS3vO+amamtMlKe94CgoKrIULF1odO3a0fHx8rKCgICs2Ntbas2dPtWcrSUXmsmV59j4tL+OtPNaqe17v3bvXkmQNHDjQZX1pP7skWZmZmVZqamqp23/6MRv//Oc/rTFjxlhhYWFW3bp1rcjISGvy5MnW999/X+XsDsuy4SvKAAAA3ITX7AAAAKNRdgAAgNEoOwAAwGiUHQAAYDTKDgAAMBplBwAAGI2yAwAAjEbZAQAARqPsADDaP//5TzkcjmJfL/FTO3fulMPh0KVLl2osF4CaQ9kBUCtkZmYqISFBERER8vHxUYsWLTRlyhSdP3++yvvu0aOHzp49q+DgYEnSypUr1aBBgyrvF4A9UHYA2N6JEycUHR2tjIwMrVu3TsePH1dKSorS0tIUExOjCxculHi9/Pz8Cu3fx8dH4eHhbvsWZwD2QtkBYHsTJ06Uj4+Ptm/frt69e6t58+YaMGCAduzYoW+//VYvvPCCJKlly5Z69dVXNXr0aAUFBWn8+PHOfXzzzTfq0aOH/Pz81KlTJ+3atcu57ad/xtq5c6ceffRR5eTkyOFwyOFwaNasWTV9yADciLIDwNYuXLigbdu26cknn5S/v7/LtvDwcI0aNUrvvvuuir7TeNGiRbrzzjt16NAhzZw50zl2+vTpmjZtmg4dOqSYmBgNGTKkxD+B9ejRQ0lJSQoKCtLZs2d19uxZPf3009V7kACqFWUHgK1lZGTIsiy1b9++xO3t27fXxYsXde7cOUnSAw88oGnTpqlVq1Zq1aqVc9ykSZMUFxen9u3ba8WKFQoODtbbb79dbH8+Pj4KDg6Ww+FQeHi4wsPDFRgYWD0HB6BGUHYA1ApFZ27KEx0dXeL6mJgY57+9vb0VHR2tI0eOuCUbAHuj7ACwtdatW8vhcJRaTI4cOaKGDRvqtttukyQFBATUZDwAtQBlB4CthYaGql+/flq+fLmuXbvmsi0rK0tr1qzRyJEjy30n1b59+5z//vHHH3Xw4MFS/zTm4+OjGzduVD08AFug7ACwvWXLlikvL0+xsbH65JNPlJmZqa1bt6pfv35q2rSpXnvttXL3kZycrI0bN+qbb77RxIkTdfHiRSUkJJQ4tmXLlrp8+bLS0tL0/fff6+rVq+4+JAA1iLIDwPbatGmjzz77TLfffrtGjBihVq1aafz48br//vuVnp6ukJCQcvcxf/58zZ8/X3feeaf27NmjzZs3q1GjRiWO7dGjhx5//HGNHDlSt912mxYsWODuQwJQgxxWRV/1BwAAUAtxZgcAABiNsgMAAIxG2QEAAEaj7AAAAKNRdgAAgNEoOwAAwGiUHQAAYDTKDgAAMBplBwAAGI2yAwAAjEbZAQAARvv/jnI3kI9dmQM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492" y="1488528"/>
            <a:ext cx="7348872" cy="3222017"/>
          </a:xfrm>
          <a:prstGeom prst="rect">
            <a:avLst/>
          </a:prstGeom>
        </p:spPr>
      </p:pic>
      <p:sp>
        <p:nvSpPr>
          <p:cNvPr id="10" name="Rectangle 9"/>
          <p:cNvSpPr/>
          <p:nvPr/>
        </p:nvSpPr>
        <p:spPr>
          <a:xfrm>
            <a:off x="9490364" y="1634597"/>
            <a:ext cx="2313972" cy="1477328"/>
          </a:xfrm>
          <a:prstGeom prst="rect">
            <a:avLst/>
          </a:prstGeom>
        </p:spPr>
        <p:txBody>
          <a:bodyPr wrap="square">
            <a:spAutoFit/>
          </a:bodyPr>
          <a:lstStyle/>
          <a:p>
            <a:pPr marL="12700" marR="5080">
              <a:lnSpc>
                <a:spcPct val="100000"/>
              </a:lnSpc>
              <a:spcBef>
                <a:spcPts val="100"/>
              </a:spcBef>
            </a:pPr>
            <a:r>
              <a:rPr lang="en-US" spc="-5" dirty="0">
                <a:latin typeface="Carlito"/>
                <a:cs typeface="Carlito"/>
              </a:rPr>
              <a:t>Success </a:t>
            </a:r>
            <a:r>
              <a:rPr lang="en-US" spc="-25" dirty="0">
                <a:latin typeface="Carlito"/>
                <a:cs typeface="Carlito"/>
              </a:rPr>
              <a:t>Rate </a:t>
            </a:r>
            <a:r>
              <a:rPr lang="en-US" spc="-20" dirty="0">
                <a:latin typeface="Carlito"/>
                <a:cs typeface="Carlito"/>
              </a:rPr>
              <a:t>Scale</a:t>
            </a:r>
            <a:r>
              <a:rPr lang="en-US" spc="-65" dirty="0">
                <a:latin typeface="Carlito"/>
                <a:cs typeface="Carlito"/>
              </a:rPr>
              <a:t> </a:t>
            </a:r>
            <a:r>
              <a:rPr lang="en-US" spc="-5" dirty="0">
                <a:latin typeface="Carlito"/>
                <a:cs typeface="Carlito"/>
              </a:rPr>
              <a:t>with  </a:t>
            </a:r>
            <a:r>
              <a:rPr lang="en-US" dirty="0">
                <a:latin typeface="Carlito"/>
                <a:cs typeface="Carlito"/>
              </a:rPr>
              <a:t>0 as</a:t>
            </a:r>
            <a:r>
              <a:rPr lang="en-US" spc="-70" dirty="0">
                <a:latin typeface="Carlito"/>
                <a:cs typeface="Carlito"/>
              </a:rPr>
              <a:t> </a:t>
            </a:r>
            <a:r>
              <a:rPr lang="en-US" spc="-5" dirty="0">
                <a:latin typeface="Carlito"/>
                <a:cs typeface="Carlito"/>
              </a:rPr>
              <a:t>0%</a:t>
            </a:r>
            <a:endParaRPr lang="en-US" dirty="0">
              <a:latin typeface="Carlito"/>
              <a:cs typeface="Carlito"/>
            </a:endParaRPr>
          </a:p>
          <a:p>
            <a:pPr marL="12700" marR="1182370">
              <a:lnSpc>
                <a:spcPct val="100000"/>
              </a:lnSpc>
            </a:pPr>
            <a:r>
              <a:rPr lang="en-US" dirty="0">
                <a:latin typeface="Carlito"/>
                <a:cs typeface="Carlito"/>
              </a:rPr>
              <a:t>0.6 as</a:t>
            </a:r>
            <a:r>
              <a:rPr lang="en-US" spc="-195" dirty="0">
                <a:latin typeface="Carlito"/>
                <a:cs typeface="Carlito"/>
              </a:rPr>
              <a:t> </a:t>
            </a:r>
            <a:r>
              <a:rPr lang="en-US" dirty="0">
                <a:latin typeface="Carlito"/>
                <a:cs typeface="Carlito"/>
              </a:rPr>
              <a:t>60%  1 as</a:t>
            </a:r>
            <a:r>
              <a:rPr lang="en-US" spc="-125" dirty="0">
                <a:latin typeface="Carlito"/>
                <a:cs typeface="Carlito"/>
              </a:rPr>
              <a:t> </a:t>
            </a:r>
            <a:r>
              <a:rPr lang="en-US" spc="-5" dirty="0">
                <a:latin typeface="Carlito"/>
                <a:cs typeface="Carlito"/>
              </a:rPr>
              <a:t>100%</a:t>
            </a:r>
            <a:endParaRPr lang="en-US"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5043054"/>
            <a:ext cx="10923225" cy="838289"/>
          </a:xfrm>
          <a:prstGeom prst="rect">
            <a:avLst/>
          </a:prstGeom>
        </p:spPr>
        <p:txBody>
          <a:bodyPr>
            <a:normAutofit fontScale="77500" lnSpcReduction="20000"/>
          </a:bodyPr>
          <a:lstStyle/>
          <a:p>
            <a:pPr>
              <a:lnSpc>
                <a:spcPct val="100000"/>
              </a:lnSpc>
              <a:spcBef>
                <a:spcPts val="1400"/>
              </a:spcBef>
            </a:pPr>
            <a:r>
              <a:rPr lang="en-US" sz="2500" dirty="0"/>
              <a:t>Launch orbit preferences evolved over time, showing a correlation with launch outcomes. Initially, </a:t>
            </a:r>
            <a:r>
              <a:rPr lang="en-US" sz="2500" dirty="0" err="1"/>
              <a:t>SpaceX</a:t>
            </a:r>
            <a:r>
              <a:rPr lang="en-US" sz="2500" dirty="0"/>
              <a:t> focused on LEO orbits, achieving moderate success before shifting towards VLEO in more recent missions. The data suggests that </a:t>
            </a:r>
            <a:r>
              <a:rPr lang="en-US" sz="2500" dirty="0" err="1"/>
              <a:t>SpaceX</a:t>
            </a:r>
            <a:r>
              <a:rPr lang="en-US" sz="2500" dirty="0"/>
              <a:t> tends to perform better in lower orbits and Sun-synchronous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8" y="1347353"/>
            <a:ext cx="12025745" cy="3210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368229" y="5061094"/>
            <a:ext cx="11200316" cy="964479"/>
          </a:xfrm>
          <a:prstGeom prst="rect">
            <a:avLst/>
          </a:prstGeom>
        </p:spPr>
        <p:txBody>
          <a:bodyPr>
            <a:normAutofit fontScale="92500" lnSpcReduction="20000"/>
          </a:bodyPr>
          <a:lstStyle/>
          <a:p>
            <a:pPr>
              <a:lnSpc>
                <a:spcPct val="100000"/>
              </a:lnSpc>
              <a:spcBef>
                <a:spcPts val="1400"/>
              </a:spcBef>
            </a:pPr>
            <a:r>
              <a:rPr lang="en-US" sz="2400" dirty="0"/>
              <a:t>Payload mass appears to be linked to orbit type. LEO and SSO generally have lower payload masses, while VLEO, another highly successful orbit, tends to carry payloads on the higher end of the mass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45" y="1224973"/>
            <a:ext cx="11887199" cy="367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5320145"/>
            <a:ext cx="10515600" cy="705428"/>
          </a:xfrm>
          <a:prstGeom prst="rect">
            <a:avLst/>
          </a:prstGeom>
        </p:spPr>
        <p:txBody>
          <a:bodyPr>
            <a:normAutofit fontScale="92500" lnSpcReduction="10000"/>
          </a:bodyPr>
          <a:lstStyle/>
          <a:p>
            <a:pPr>
              <a:lnSpc>
                <a:spcPct val="100000"/>
              </a:lnSpc>
              <a:spcBef>
                <a:spcPts val="1400"/>
              </a:spcBef>
            </a:pPr>
            <a:r>
              <a:rPr lang="en-US" sz="2400" dirty="0"/>
              <a:t>Overall success rates have shown an upward trend since 2013, with a minor decline in 2018. In recent years, the success rate has stabilized at approximately 80%.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509" y="1371600"/>
            <a:ext cx="6196879" cy="371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5098473"/>
            <a:ext cx="10119663" cy="1078490"/>
          </a:xfrm>
          <a:prstGeom prst="rect">
            <a:avLst/>
          </a:prstGeom>
        </p:spPr>
        <p:txBody>
          <a:bodyPr>
            <a:normAutofit fontScale="70000" lnSpcReduction="20000"/>
          </a:bodyPr>
          <a:lstStyle/>
          <a:p>
            <a:pPr>
              <a:lnSpc>
                <a:spcPct val="100000"/>
              </a:lnSpc>
              <a:spcBef>
                <a:spcPts val="1400"/>
              </a:spcBef>
            </a:pPr>
            <a:r>
              <a:rPr lang="en-US" sz="2400" dirty="0"/>
              <a:t>A query was executed to retrieve unique launch site names from the database. It appears that CCAFS SLC-40 and CCAFSSLC-40 likely refer to the same launch site, suggesting a data entry inconsistency. Additionally, CCAFS LC-40 was its former designation. After resolving naming discrepancies, there are likely only three distinct launch sites: CCAFS SLC-40, KSC LC-39A, and VAFB SLC-4E.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8763" y="1607924"/>
            <a:ext cx="2160443" cy="2851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0" y="2226686"/>
            <a:ext cx="4965772" cy="69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5444835"/>
            <a:ext cx="9745589" cy="732127"/>
          </a:xfrm>
          <a:prstGeom prst="rect">
            <a:avLst/>
          </a:prstGeom>
        </p:spPr>
        <p:txBody>
          <a:bodyPr>
            <a:normAutofit/>
          </a:bodyPr>
          <a:lstStyle/>
          <a:p>
            <a:pPr marL="12700" marR="5080">
              <a:lnSpc>
                <a:spcPts val="2160"/>
              </a:lnSpc>
              <a:spcBef>
                <a:spcPts val="375"/>
              </a:spcBef>
            </a:pPr>
            <a:r>
              <a:rPr lang="en-US" sz="1800" spc="-35" dirty="0">
                <a:solidFill>
                  <a:srgbClr val="404040"/>
                </a:solidFill>
                <a:latin typeface="Carlito"/>
                <a:cs typeface="Carlito"/>
              </a:rPr>
              <a:t>First </a:t>
            </a:r>
            <a:r>
              <a:rPr lang="en-US" sz="1800" spc="-20" dirty="0">
                <a:solidFill>
                  <a:srgbClr val="404040"/>
                </a:solidFill>
                <a:latin typeface="Carlito"/>
                <a:cs typeface="Carlito"/>
              </a:rPr>
              <a:t>five </a:t>
            </a:r>
            <a:r>
              <a:rPr lang="en-US" sz="1800" spc="-5" dirty="0">
                <a:solidFill>
                  <a:srgbClr val="404040"/>
                </a:solidFill>
                <a:latin typeface="Carlito"/>
                <a:cs typeface="Carlito"/>
              </a:rPr>
              <a:t>entries  </a:t>
            </a:r>
            <a:r>
              <a:rPr lang="en-US" sz="1800" dirty="0">
                <a:solidFill>
                  <a:srgbClr val="404040"/>
                </a:solidFill>
                <a:latin typeface="Carlito"/>
                <a:cs typeface="Carlito"/>
              </a:rPr>
              <a:t>in </a:t>
            </a:r>
            <a:r>
              <a:rPr lang="en-US" sz="1800" spc="-5" dirty="0">
                <a:solidFill>
                  <a:srgbClr val="404040"/>
                </a:solidFill>
                <a:latin typeface="Carlito"/>
                <a:cs typeface="Carlito"/>
              </a:rPr>
              <a:t>database with  Launch </a:t>
            </a:r>
            <a:r>
              <a:rPr lang="en-US" sz="1800" spc="-15" dirty="0">
                <a:solidFill>
                  <a:srgbClr val="404040"/>
                </a:solidFill>
                <a:latin typeface="Carlito"/>
                <a:cs typeface="Carlito"/>
              </a:rPr>
              <a:t>Site</a:t>
            </a:r>
            <a:r>
              <a:rPr lang="en-US" sz="1800" spc="-100" dirty="0">
                <a:solidFill>
                  <a:srgbClr val="404040"/>
                </a:solidFill>
                <a:latin typeface="Carlito"/>
                <a:cs typeface="Carlito"/>
              </a:rPr>
              <a:t> </a:t>
            </a:r>
            <a:r>
              <a:rPr lang="en-US" sz="1800" spc="-5" dirty="0">
                <a:solidFill>
                  <a:srgbClr val="404040"/>
                </a:solidFill>
                <a:latin typeface="Carlito"/>
                <a:cs typeface="Carlito"/>
              </a:rPr>
              <a:t>name  </a:t>
            </a:r>
            <a:r>
              <a:rPr lang="en-US" sz="1800" dirty="0">
                <a:solidFill>
                  <a:srgbClr val="404040"/>
                </a:solidFill>
                <a:latin typeface="Carlito"/>
                <a:cs typeface="Carlito"/>
              </a:rPr>
              <a:t>beginning </a:t>
            </a:r>
            <a:r>
              <a:rPr lang="en-US" sz="1800" spc="-5" dirty="0">
                <a:solidFill>
                  <a:srgbClr val="404040"/>
                </a:solidFill>
                <a:latin typeface="Carlito"/>
                <a:cs typeface="Carlito"/>
              </a:rPr>
              <a:t>with  </a:t>
            </a:r>
            <a:r>
              <a:rPr lang="en-US" sz="1800" dirty="0">
                <a:solidFill>
                  <a:srgbClr val="404040"/>
                </a:solidFill>
                <a:latin typeface="Carlito"/>
                <a:cs typeface="Carlito"/>
              </a:rPr>
              <a:t>CCA.</a:t>
            </a:r>
            <a:endParaRPr lang="en-US" sz="1800" dirty="0">
              <a:latin typeface="Carlito"/>
              <a:cs typeface="Carlito"/>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2626735"/>
            <a:ext cx="119634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637" y="1582882"/>
            <a:ext cx="6638491" cy="75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5375563"/>
            <a:ext cx="9745589" cy="801399"/>
          </a:xfrm>
          <a:prstGeom prst="rect">
            <a:avLst/>
          </a:prstGeom>
        </p:spPr>
        <p:txBody>
          <a:bodyPr>
            <a:noAutofit/>
          </a:bodyPr>
          <a:lstStyle/>
          <a:p>
            <a:r>
              <a:rPr lang="en-US" sz="2000" dirty="0"/>
              <a:t>This query calculates the total payload mass in kilograms for missions where NASA was the customer. CRS stands for Commercial Resupply Services, indicating that these payloads were delivered to the International Space Station (ISS).</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242" y="1801524"/>
            <a:ext cx="2196811" cy="192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73" y="2185230"/>
            <a:ext cx="8340699" cy="94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5306291"/>
            <a:ext cx="9745589" cy="870672"/>
          </a:xfrm>
          <a:prstGeom prst="rect">
            <a:avLst/>
          </a:prstGeom>
        </p:spPr>
        <p:txBody>
          <a:bodyPr>
            <a:noAutofit/>
          </a:bodyPr>
          <a:lstStyle/>
          <a:p>
            <a:r>
              <a:rPr lang="en-US" sz="2200" dirty="0"/>
              <a:t>This query computes the average payload mass for launches that utilized the booster version F9 v1.1. The average payload mass for F9 v1.1 is on the lower end of the overall payload mass range.</a:t>
            </a: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8297" y="1902836"/>
            <a:ext cx="3107314" cy="189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871" y="2277991"/>
            <a:ext cx="76009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5167745"/>
            <a:ext cx="9745589" cy="100921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first successful ground pad landing was on the 2010-06-04 and this query returns the first landing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055" y="2031856"/>
            <a:ext cx="2799917" cy="168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104" y="2095284"/>
            <a:ext cx="7185313" cy="130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5140036"/>
            <a:ext cx="9745589" cy="1036927"/>
          </a:xfrm>
          <a:prstGeom prst="rect">
            <a:avLst/>
          </a:prstGeom>
        </p:spPr>
        <p:txBody>
          <a:bodyPr lIns="91440" tIns="45720" rIns="91440" bIns="45720" anchor="t">
            <a:normAutofit/>
          </a:bodyPr>
          <a:lstStyle/>
          <a:p>
            <a:pPr>
              <a:lnSpc>
                <a:spcPct val="100000"/>
              </a:lnSpc>
              <a:spcBef>
                <a:spcPts val="1400"/>
              </a:spcBef>
            </a:pPr>
            <a:r>
              <a:rPr lang="en-US" sz="2000" dirty="0"/>
              <a:t>This query retrieves the four booster versions that successfully performed drone ship landings and had a payload mass between 4,000 and 6,000 kg</a:t>
            </a: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695" y="1924050"/>
            <a:ext cx="140970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70010" y="1817454"/>
            <a:ext cx="7944762" cy="923330"/>
          </a:xfrm>
          <a:prstGeom prst="rect">
            <a:avLst/>
          </a:prstGeom>
        </p:spPr>
        <p:txBody>
          <a:bodyPr wrap="square">
            <a:spAutoFit/>
          </a:bodyPr>
          <a:lstStyle/>
          <a:p>
            <a:r>
              <a:rPr lang="en-US" dirty="0" smtClean="0"/>
              <a:t>%</a:t>
            </a:r>
            <a:r>
              <a:rPr lang="en-US" dirty="0" err="1" smtClean="0"/>
              <a:t>sql</a:t>
            </a:r>
            <a:r>
              <a:rPr lang="en-US" dirty="0" smtClean="0"/>
              <a:t> </a:t>
            </a:r>
            <a:r>
              <a:rPr lang="en-US" dirty="0"/>
              <a:t>select </a:t>
            </a:r>
            <a:r>
              <a:rPr lang="en-US" dirty="0" err="1"/>
              <a:t>booster_version</a:t>
            </a:r>
            <a:r>
              <a:rPr lang="en-US" dirty="0"/>
              <a:t> from SPACEXTABLE where (</a:t>
            </a:r>
            <a:r>
              <a:rPr lang="en-US" dirty="0" err="1"/>
              <a:t>mission_outcome</a:t>
            </a:r>
            <a:r>
              <a:rPr lang="en-US" dirty="0"/>
              <a:t> like 'Success') AND (</a:t>
            </a:r>
            <a:r>
              <a:rPr lang="en-US" dirty="0" err="1"/>
              <a:t>payload_mass__kg</a:t>
            </a:r>
            <a:r>
              <a:rPr lang="en-US" dirty="0"/>
              <a:t>_ BETWEEN 4000 AND 6000) AND (</a:t>
            </a:r>
            <a:r>
              <a:rPr lang="en-US" dirty="0" err="1"/>
              <a:t>Landing_Outcome</a:t>
            </a:r>
            <a:r>
              <a:rPr lang="en-US" dirty="0"/>
              <a:t> like 'Success (drone ship)')</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560576"/>
            <a:ext cx="10326708" cy="4866635"/>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5000" dirty="0">
                <a:solidFill>
                  <a:schemeClr val="accent3">
                    <a:lumMod val="25000"/>
                  </a:schemeClr>
                </a:solidFill>
                <a:latin typeface="Abadi" panose="020B0604020104020204" pitchFamily="34" charset="0"/>
              </a:rPr>
              <a:t>Data was collected from the public </a:t>
            </a:r>
            <a:r>
              <a:rPr lang="en-US" sz="5000" dirty="0" err="1">
                <a:solidFill>
                  <a:schemeClr val="accent3">
                    <a:lumMod val="25000"/>
                  </a:schemeClr>
                </a:solidFill>
                <a:latin typeface="Abadi" panose="020B0604020104020204" pitchFamily="34" charset="0"/>
              </a:rPr>
              <a:t>SpaceX</a:t>
            </a:r>
            <a:r>
              <a:rPr lang="en-US" sz="5000" dirty="0">
                <a:solidFill>
                  <a:schemeClr val="accent3">
                    <a:lumMod val="25000"/>
                  </a:schemeClr>
                </a:solidFill>
                <a:latin typeface="Abadi" panose="020B0604020104020204" pitchFamily="34" charset="0"/>
              </a:rPr>
              <a:t> API and the </a:t>
            </a:r>
            <a:r>
              <a:rPr lang="en-US" sz="5000" dirty="0" err="1">
                <a:solidFill>
                  <a:schemeClr val="accent3">
                    <a:lumMod val="25000"/>
                  </a:schemeClr>
                </a:solidFill>
                <a:latin typeface="Abadi" panose="020B0604020104020204" pitchFamily="34" charset="0"/>
              </a:rPr>
              <a:t>SpaceX</a:t>
            </a:r>
            <a:r>
              <a:rPr lang="en-US" sz="5000" dirty="0">
                <a:solidFill>
                  <a:schemeClr val="accent3">
                    <a:lumMod val="25000"/>
                  </a:schemeClr>
                </a:solidFill>
                <a:latin typeface="Abadi" panose="020B0604020104020204" pitchFamily="34" charset="0"/>
              </a:rPr>
              <a:t> Wikipedia page, followed by the creation of a ‘class’ column to categorize successful landings. SQL queries, visualizations, folium maps, and dashboards were used for data exploration. Key columns were selected as features, and categorical variables were converted into binary values using one-hot encoding. The dataset was standardized, and </a:t>
            </a:r>
            <a:r>
              <a:rPr lang="en-US" sz="5000" dirty="0" err="1">
                <a:solidFill>
                  <a:schemeClr val="accent3">
                    <a:lumMod val="25000"/>
                  </a:schemeClr>
                </a:solidFill>
                <a:latin typeface="Abadi" panose="020B0604020104020204" pitchFamily="34" charset="0"/>
              </a:rPr>
              <a:t>GridSearchCV</a:t>
            </a:r>
            <a:r>
              <a:rPr lang="en-US" sz="5000" dirty="0">
                <a:solidFill>
                  <a:schemeClr val="accent3">
                    <a:lumMod val="25000"/>
                  </a:schemeClr>
                </a:solidFill>
                <a:latin typeface="Abadi" panose="020B0604020104020204" pitchFamily="34" charset="0"/>
              </a:rPr>
              <a:t> was applied to optimize </a:t>
            </a:r>
            <a:r>
              <a:rPr lang="en-US" sz="5000" dirty="0" err="1">
                <a:solidFill>
                  <a:schemeClr val="accent3">
                    <a:lumMod val="25000"/>
                  </a:schemeClr>
                </a:solidFill>
                <a:latin typeface="Abadi" panose="020B0604020104020204" pitchFamily="34" charset="0"/>
              </a:rPr>
              <a:t>hyperparameters</a:t>
            </a:r>
            <a:r>
              <a:rPr lang="en-US" sz="5000" dirty="0">
                <a:solidFill>
                  <a:schemeClr val="accent3">
                    <a:lumMod val="25000"/>
                  </a:schemeClr>
                </a:solidFill>
                <a:latin typeface="Abadi" panose="020B0604020104020204" pitchFamily="34" charset="0"/>
              </a:rPr>
              <a:t> for machine learning models. Model accuracy scores were visualized for comparison.</a:t>
            </a: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r>
              <a:rPr lang="en-US" sz="5000" dirty="0">
                <a:solidFill>
                  <a:schemeClr val="accent3">
                    <a:lumMod val="25000"/>
                  </a:schemeClr>
                </a:solidFill>
                <a:latin typeface="Abadi" panose="020B0604020104020204" pitchFamily="34" charset="0"/>
              </a:rPr>
              <a:t>Four machine learning models—Logistic Regression, Support Vector Machine, Decision Tree Classifier, and K-Nearest Neighbors—were </a:t>
            </a:r>
            <a:r>
              <a:rPr lang="en-US" sz="5000" dirty="0" err="1" smtClean="0">
                <a:solidFill>
                  <a:schemeClr val="accent3">
                    <a:lumMod val="25000"/>
                  </a:schemeClr>
                </a:solidFill>
                <a:latin typeface="Abadi" panose="020B0604020104020204" pitchFamily="34" charset="0"/>
              </a:rPr>
              <a:t>implemented,logistic</a:t>
            </a:r>
            <a:r>
              <a:rPr lang="en-US" sz="5000" dirty="0" smtClean="0">
                <a:solidFill>
                  <a:schemeClr val="accent3">
                    <a:lumMod val="25000"/>
                  </a:schemeClr>
                </a:solidFill>
                <a:latin typeface="Abadi" panose="020B0604020104020204" pitchFamily="34" charset="0"/>
              </a:rPr>
              <a:t> regression, SVM and KNN presented accuracy of 80% but Decision tree classifier presented an accuracy of 88%. </a:t>
            </a:r>
            <a:r>
              <a:rPr lang="en-US" sz="5000" dirty="0">
                <a:solidFill>
                  <a:schemeClr val="accent3">
                    <a:lumMod val="25000"/>
                  </a:schemeClr>
                </a:solidFill>
                <a:latin typeface="Abadi" panose="020B0604020104020204" pitchFamily="34" charset="0"/>
              </a:rPr>
              <a:t>However, all models exhibited a tendency to </a:t>
            </a:r>
            <a:r>
              <a:rPr lang="en-US" sz="5000" dirty="0" err="1">
                <a:solidFill>
                  <a:schemeClr val="accent3">
                    <a:lumMod val="25000"/>
                  </a:schemeClr>
                </a:solidFill>
                <a:latin typeface="Abadi" panose="020B0604020104020204" pitchFamily="34" charset="0"/>
              </a:rPr>
              <a:t>overpredict</a:t>
            </a:r>
            <a:r>
              <a:rPr lang="en-US" sz="5000" dirty="0">
                <a:solidFill>
                  <a:schemeClr val="accent3">
                    <a:lumMod val="25000"/>
                  </a:schemeClr>
                </a:solidFill>
                <a:latin typeface="Abadi" panose="020B0604020104020204" pitchFamily="34" charset="0"/>
              </a:rPr>
              <a:t> successful landings. Improving model performance would require additional data for better classification and accuracy.</a:t>
            </a: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5167745"/>
            <a:ext cx="9745589" cy="1009218"/>
          </a:xfrm>
          <a:prstGeom prst="rect">
            <a:avLst/>
          </a:prstGeom>
        </p:spPr>
        <p:txBody>
          <a:bodyPr>
            <a:noAutofit/>
          </a:bodyPr>
          <a:lstStyle/>
          <a:p>
            <a:r>
              <a:rPr lang="en-US" sz="2000" dirty="0"/>
              <a:t>This query returns the count of each mission outcome. </a:t>
            </a:r>
            <a:r>
              <a:rPr lang="en-US" sz="2000" dirty="0" err="1"/>
              <a:t>SpaceX</a:t>
            </a:r>
            <a:r>
              <a:rPr lang="en-US" sz="2000" dirty="0"/>
              <a:t> achieves its mission outcome successfully nearly </a:t>
            </a:r>
            <a:r>
              <a:rPr lang="en-US" sz="2000" dirty="0" smtClean="0"/>
              <a:t>98% </a:t>
            </a:r>
            <a:r>
              <a:rPr lang="en-US" sz="2000" dirty="0"/>
              <a:t>of the time, indicating that most landing failures are likely intentional. </a:t>
            </a:r>
            <a:r>
              <a:rPr lang="en-US" sz="2000" dirty="0"/>
              <a:t>Interestingly, one launch has an unclear payload status, and unfortunately, one mission resulted in a flight failure.</a:t>
            </a: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541" y="2204604"/>
            <a:ext cx="27051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60" y="1570327"/>
            <a:ext cx="8963025"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5181599"/>
            <a:ext cx="9745589" cy="995363"/>
          </a:xfrm>
          <a:prstGeom prst="rect">
            <a:avLst/>
          </a:prstGeom>
        </p:spPr>
        <p:txBody>
          <a:bodyPr>
            <a:noAutofit/>
          </a:bodyPr>
          <a:lstStyle/>
          <a:p>
            <a:r>
              <a:rPr lang="en-US" sz="2200" dirty="0"/>
              <a:t>This query retrieves the booster versions that carried the highest payload mass of 15,600 kg. All of these boosters belong to the F9 B5 B10xx.x series, suggesting a strong correlation between payload mass and the specific booster version used.</a:t>
            </a: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43" y="2114550"/>
            <a:ext cx="90392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8484" y="1844386"/>
            <a:ext cx="19240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5029199"/>
            <a:ext cx="9745589" cy="1147763"/>
          </a:xfrm>
          <a:prstGeom prst="rect">
            <a:avLst/>
          </a:prstGeom>
        </p:spPr>
        <p:txBody>
          <a:bodyPr lIns="91440" tIns="45720" rIns="91440" bIns="45720" anchor="t">
            <a:normAutofit/>
          </a:bodyPr>
          <a:lstStyle/>
          <a:p>
            <a:r>
              <a:rPr lang="en-US" sz="1800" dirty="0"/>
              <a:t>This query retrieves the month, landing outcome, booster version, payload mass (kg), and launch site for 2015 launches where Stage 1 failed to land on a drone ship. There were two instances of such failures.</a:t>
            </a: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584" y="2085975"/>
            <a:ext cx="39814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80655" y="2102338"/>
            <a:ext cx="6096000" cy="1200329"/>
          </a:xfrm>
          <a:prstGeom prst="rect">
            <a:avLst/>
          </a:prstGeom>
        </p:spPr>
        <p:txBody>
          <a:bodyPr>
            <a:spAutoFit/>
          </a:bodyPr>
          <a:lstStyle/>
          <a:p>
            <a:r>
              <a:rPr lang="en-US" dirty="0"/>
              <a:t>%</a:t>
            </a:r>
            <a:r>
              <a:rPr lang="en-US" dirty="0" err="1"/>
              <a:t>sql</a:t>
            </a:r>
            <a:r>
              <a:rPr lang="en-US" dirty="0"/>
              <a:t> select </a:t>
            </a:r>
            <a:r>
              <a:rPr lang="en-US" dirty="0" err="1"/>
              <a:t>strftime</a:t>
            </a:r>
            <a:r>
              <a:rPr lang="en-US" dirty="0"/>
              <a:t>('%m', DATE) as Month, </a:t>
            </a:r>
            <a:r>
              <a:rPr lang="en-US" dirty="0" err="1"/>
              <a:t>landing_outcome</a:t>
            </a:r>
            <a:r>
              <a:rPr lang="en-US" dirty="0"/>
              <a:t>, </a:t>
            </a:r>
            <a:r>
              <a:rPr lang="en-US" dirty="0" err="1"/>
              <a:t>booster_version</a:t>
            </a:r>
            <a:r>
              <a:rPr lang="en-US" dirty="0"/>
              <a:t>, </a:t>
            </a:r>
            <a:r>
              <a:rPr lang="en-US" dirty="0" err="1"/>
              <a:t>launch_site</a:t>
            </a:r>
            <a:r>
              <a:rPr lang="en-US" dirty="0"/>
              <a:t> from SPACEXTABLE where </a:t>
            </a:r>
            <a:r>
              <a:rPr lang="en-US" dirty="0" err="1"/>
              <a:t>substr</a:t>
            </a:r>
            <a:r>
              <a:rPr lang="en-US" dirty="0"/>
              <a:t>(DATE, 0, 5) = '2015' AND </a:t>
            </a:r>
            <a:r>
              <a:rPr lang="en-US" dirty="0" err="1"/>
              <a:t>landing_outcome</a:t>
            </a:r>
            <a:r>
              <a:rPr lang="en-US" dirty="0"/>
              <a:t> like 'Failure (drone ship)'</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5153891"/>
            <a:ext cx="9745589" cy="1023071"/>
          </a:xfrm>
          <a:prstGeom prst="rect">
            <a:avLst/>
          </a:prstGeom>
        </p:spPr>
        <p:txBody>
          <a:bodyPr lIns="91440" tIns="45720" rIns="91440" bIns="45720" anchor="t"/>
          <a:lstStyle/>
          <a:p>
            <a:pPr>
              <a:lnSpc>
                <a:spcPct val="100000"/>
              </a:lnSpc>
              <a:spcBef>
                <a:spcPts val="14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20" dirty="0">
                <a:solidFill>
                  <a:srgbClr val="404040"/>
                </a:solidFill>
                <a:latin typeface="Carlito"/>
                <a:cs typeface="Carlito"/>
              </a:rPr>
              <a:t>list </a:t>
            </a:r>
            <a:r>
              <a:rPr lang="en-US" sz="2400" spc="-5" dirty="0">
                <a:solidFill>
                  <a:srgbClr val="404040"/>
                </a:solidFill>
                <a:latin typeface="Carlito"/>
                <a:cs typeface="Carlito"/>
              </a:rPr>
              <a:t>of successful</a:t>
            </a:r>
            <a:r>
              <a:rPr lang="en-US" sz="2400" spc="-125" dirty="0">
                <a:solidFill>
                  <a:srgbClr val="404040"/>
                </a:solidFill>
                <a:latin typeface="Carlito"/>
                <a:cs typeface="Carlito"/>
              </a:rPr>
              <a:t> </a:t>
            </a:r>
            <a:r>
              <a:rPr lang="en-US" sz="2400" dirty="0">
                <a:solidFill>
                  <a:srgbClr val="404040"/>
                </a:solidFill>
                <a:latin typeface="Carlito"/>
                <a:cs typeface="Carlito"/>
              </a:rPr>
              <a:t>landings  and </a:t>
            </a:r>
            <a:r>
              <a:rPr lang="en-US" sz="2400" spc="-5" dirty="0">
                <a:solidFill>
                  <a:srgbClr val="404040"/>
                </a:solidFill>
                <a:latin typeface="Carlito"/>
                <a:cs typeface="Carlito"/>
              </a:rPr>
              <a:t>between </a:t>
            </a:r>
            <a:r>
              <a:rPr lang="en-US" sz="2400" dirty="0">
                <a:solidFill>
                  <a:srgbClr val="404040"/>
                </a:solidFill>
                <a:latin typeface="Carlito"/>
                <a:cs typeface="Carlito"/>
              </a:rPr>
              <a:t>2010-06-04 and </a:t>
            </a:r>
            <a:r>
              <a:rPr lang="en-US" sz="2400" dirty="0" smtClean="0">
                <a:solidFill>
                  <a:srgbClr val="404040"/>
                </a:solidFill>
                <a:latin typeface="Carlito"/>
                <a:cs typeface="Carlito"/>
              </a:rPr>
              <a:t>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586" y="2061297"/>
            <a:ext cx="21050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32010" y="2491815"/>
            <a:ext cx="6096000" cy="923330"/>
          </a:xfrm>
          <a:prstGeom prst="rect">
            <a:avLst/>
          </a:prstGeom>
        </p:spPr>
        <p:txBody>
          <a:bodyPr>
            <a:spAutoFit/>
          </a:bodyPr>
          <a:lstStyle/>
          <a:p>
            <a:r>
              <a:rPr lang="en-US" dirty="0"/>
              <a:t>%</a:t>
            </a:r>
            <a:r>
              <a:rPr lang="en-US" dirty="0" err="1"/>
              <a:t>sql</a:t>
            </a:r>
            <a:r>
              <a:rPr lang="en-US" dirty="0"/>
              <a:t> select </a:t>
            </a:r>
            <a:r>
              <a:rPr lang="en-US" dirty="0" err="1"/>
              <a:t>Landing_Outcome</a:t>
            </a:r>
            <a:r>
              <a:rPr lang="en-US" dirty="0"/>
              <a:t>, count(*) as count from SPACEXTABLE where Date &gt;= '2010-06-04' AND Date &lt;= '2017-03-20' GROUP by </a:t>
            </a:r>
            <a:r>
              <a:rPr lang="en-US" dirty="0" err="1"/>
              <a:t>Landing_Outcome</a:t>
            </a:r>
            <a:r>
              <a:rPr lang="en-US" dirty="0"/>
              <a:t> ORDER BY count </a:t>
            </a:r>
            <a:r>
              <a:rPr lang="en-US" dirty="0" err="1"/>
              <a:t>Desc</a:t>
            </a:r>
            <a:endParaRPr lang="en-US"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956310" y="5387254"/>
            <a:ext cx="9745589" cy="829108"/>
          </a:xfrm>
          <a:prstGeom prst="rect">
            <a:avLst/>
          </a:prstGeom>
        </p:spPr>
        <p:txBody>
          <a:bodyPr lIns="91440" tIns="45720" rIns="91440" bIns="45720" anchor="t">
            <a:noAutofit/>
          </a:bodyPr>
          <a:lstStyle/>
          <a:p>
            <a:r>
              <a:rPr lang="en-US" sz="2400" dirty="0"/>
              <a:t>The left map displays all launch sites in relation to the US map. The right map zooms in on the two Florida launch sites, highlighting their proximity to each other. Notably, all launch sites are located near the ocean.</a:t>
            </a:r>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Locations</a:t>
            </a:r>
            <a:endParaRPr lang="en-US" dirty="0">
              <a:solidFill>
                <a:srgbClr val="0B49CB"/>
              </a:solidFill>
              <a:latin typeface="Abadi"/>
            </a:endParaRPr>
          </a:p>
        </p:txBody>
      </p:sp>
      <p:sp>
        <p:nvSpPr>
          <p:cNvPr id="6" name="object 4"/>
          <p:cNvSpPr/>
          <p:nvPr/>
        </p:nvSpPr>
        <p:spPr>
          <a:xfrm>
            <a:off x="956310" y="1621536"/>
            <a:ext cx="10279380" cy="361492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527963"/>
            <a:ext cx="9745589" cy="648999"/>
          </a:xfrm>
          <a:prstGeom prst="rect">
            <a:avLst/>
          </a:prstGeom>
        </p:spPr>
        <p:txBody>
          <a:bodyPr lIns="91440" tIns="45720" rIns="91440" bIns="45720" anchor="t">
            <a:noAutofit/>
          </a:bodyPr>
          <a:lstStyle/>
          <a:p>
            <a:r>
              <a:rPr lang="en-US" sz="2000" dirty="0"/>
              <a:t>On the Folium map, clusters can be clicked to reveal individual landings, represented by green icons for successful landings and red icons for failed ones. In this example, VAFB SLC-4E displays 4 successful landings and 6 failed landings.</a:t>
            </a: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Colored Launch Markers</a:t>
            </a:r>
            <a:endParaRPr lang="en-US" dirty="0">
              <a:solidFill>
                <a:srgbClr val="0B49CB"/>
              </a:solidFill>
              <a:latin typeface="Abadi"/>
            </a:endParaRPr>
          </a:p>
        </p:txBody>
      </p:sp>
      <p:sp>
        <p:nvSpPr>
          <p:cNvPr id="6" name="object 4"/>
          <p:cNvSpPr/>
          <p:nvPr/>
        </p:nvSpPr>
        <p:spPr>
          <a:xfrm>
            <a:off x="3285744" y="1673352"/>
            <a:ext cx="5620512" cy="35112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167745"/>
            <a:ext cx="8597827" cy="837768"/>
          </a:xfrm>
          <a:prstGeom prst="rect">
            <a:avLst/>
          </a:prstGeom>
        </p:spPr>
        <p:txBody>
          <a:bodyPr lIns="91440" tIns="45720" rIns="91440" bIns="45720" anchor="t">
            <a:noAutofit/>
          </a:bodyPr>
          <a:lstStyle/>
          <a:p>
            <a:r>
              <a:rPr lang="en-US" sz="1800" dirty="0"/>
              <a:t>Taking KSC LC-39A as an example, launch sites are typically situated near railways for efficient supply transportation. They are also close to highways for easy access by humans and supplies. Additionally, launch sites are located near the coastline and relatively far from cities. This strategic positioning ensures that in the event of launch failures, the rockets land in the sea, minimizing the risk of falling on densely populated areas.</a:t>
            </a: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1943100"/>
            <a:ext cx="102584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267325"/>
            <a:ext cx="9745589" cy="909637"/>
          </a:xfrm>
          <a:prstGeom prst="rect">
            <a:avLst/>
          </a:prstGeom>
        </p:spPr>
        <p:txBody>
          <a:bodyPr lIns="91440" tIns="45720" rIns="91440" bIns="45720" anchor="t">
            <a:noAutofit/>
          </a:bodyPr>
          <a:lstStyle/>
          <a:p>
            <a:r>
              <a:rPr lang="en-US" sz="1800" dirty="0"/>
              <a:t>This chart shows the distribution of successful landings across all launch sites. CCAFS LC-40 is the previous name of CCAFS SLC-40, so CCAFS and KSC have the same total number of successful landings, though the majority of these occurred before the name change. VAFB has the smallest share of successful landings, likely due to a smaller sample size and the increased difficulty of launching from the west coast.</a:t>
            </a: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smtClean="0">
                <a:solidFill>
                  <a:srgbClr val="0B49CB"/>
                </a:solidFill>
                <a:latin typeface="Abadi"/>
              </a:rPr>
              <a:t>Sucessful</a:t>
            </a:r>
            <a:r>
              <a:rPr lang="en-US" dirty="0" smtClean="0">
                <a:solidFill>
                  <a:srgbClr val="0B49CB"/>
                </a:solidFill>
                <a:latin typeface="Abadi"/>
              </a:rPr>
              <a:t> Launches Across Launch Sites</a:t>
            </a:r>
            <a:endParaRPr lang="en-US" dirty="0">
              <a:solidFill>
                <a:srgbClr val="0B49CB"/>
              </a:solidFill>
              <a:latin typeface="Abadi"/>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590675"/>
            <a:ext cx="1047750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01595" y="1438656"/>
            <a:ext cx="10965079" cy="30723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smtClean="0">
                <a:solidFill>
                  <a:schemeClr val="accent3">
                    <a:lumMod val="25000"/>
                  </a:schemeClr>
                </a:solidFill>
                <a:latin typeface="Abadi" panose="020B0604020104020204" pitchFamily="34" charset="0"/>
              </a:rPr>
              <a:t>Background</a:t>
            </a:r>
          </a:p>
          <a:p>
            <a:pPr>
              <a:spcBef>
                <a:spcPts val="1400"/>
              </a:spcBef>
            </a:pPr>
            <a:r>
              <a:rPr lang="en-US" sz="2000" dirty="0" err="1" smtClean="0">
                <a:solidFill>
                  <a:schemeClr val="accent3">
                    <a:lumMod val="25000"/>
                  </a:schemeClr>
                </a:solidFill>
                <a:latin typeface="Abadi" panose="020B0604020104020204" pitchFamily="34" charset="0"/>
              </a:rPr>
              <a:t>SpaceX</a:t>
            </a:r>
            <a:r>
              <a:rPr lang="en-US" sz="2000" dirty="0" smtClean="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offers the most competitive pricing, with launch costs at $62 million compared to $165 million USD from competitors. This cost advantage is primarily due to its ability to recover and reuse the first stage of the rocket. Now,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aims to enter the market and compete with </a:t>
            </a:r>
            <a:r>
              <a:rPr lang="en-US" sz="2000" dirty="0" err="1">
                <a:solidFill>
                  <a:schemeClr val="accent3">
                    <a:lumMod val="25000"/>
                  </a:schemeClr>
                </a:solidFill>
                <a:latin typeface="Abadi" panose="020B0604020104020204" pitchFamily="34" charset="0"/>
              </a:rPr>
              <a:t>SpaceX</a:t>
            </a:r>
            <a:r>
              <a:rPr lang="en-US" sz="2000" dirty="0">
                <a:solidFill>
                  <a:schemeClr val="accent3">
                    <a:lumMod val="25000"/>
                  </a:schemeClr>
                </a:solidFill>
                <a:latin typeface="Abadi" panose="020B0604020104020204" pitchFamily="34" charset="0"/>
              </a:rPr>
              <a:t> by adopting a similar approach.</a:t>
            </a:r>
          </a:p>
          <a:p>
            <a:pPr marL="0" indent="0">
              <a:spcBef>
                <a:spcPts val="1400"/>
              </a:spcBef>
              <a:buNone/>
            </a:pPr>
            <a:r>
              <a:rPr lang="en-US" sz="2000" dirty="0" smtClean="0">
                <a:solidFill>
                  <a:schemeClr val="accent3">
                    <a:lumMod val="25000"/>
                  </a:schemeClr>
                </a:solidFill>
                <a:latin typeface="Abadi" panose="020B0604020104020204" pitchFamily="34" charset="0"/>
              </a:rPr>
              <a:t>Problem</a:t>
            </a:r>
          </a:p>
          <a:p>
            <a:pPr>
              <a:spcBef>
                <a:spcPts val="1400"/>
              </a:spcBef>
            </a:pPr>
            <a:r>
              <a:rPr lang="en-US" sz="2000" dirty="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4890655"/>
            <a:ext cx="10551583" cy="1286308"/>
          </a:xfrm>
          <a:prstGeom prst="rect">
            <a:avLst/>
          </a:prstGeom>
        </p:spPr>
        <p:txBody>
          <a:bodyPr lIns="91440" tIns="45720" rIns="91440" bIns="45720" anchor="t">
            <a:normAutofit/>
          </a:bodyPr>
          <a:lstStyle/>
          <a:p>
            <a:pPr marL="12700">
              <a:lnSpc>
                <a:spcPct val="100000"/>
              </a:lnSpc>
              <a:spcBef>
                <a:spcPts val="100"/>
              </a:spcBef>
            </a:pPr>
            <a:r>
              <a:rPr lang="en-US" sz="2400" spc="-5" dirty="0">
                <a:solidFill>
                  <a:srgbClr val="404040"/>
                </a:solidFill>
                <a:latin typeface="Carlito"/>
                <a:cs typeface="Carlito"/>
              </a:rPr>
              <a:t>KSC LC-39A has </a:t>
            </a:r>
            <a:r>
              <a:rPr lang="en-US" sz="2400" dirty="0">
                <a:solidFill>
                  <a:srgbClr val="404040"/>
                </a:solidFill>
                <a:latin typeface="Carlito"/>
                <a:cs typeface="Carlito"/>
              </a:rPr>
              <a:t>the </a:t>
            </a:r>
            <a:r>
              <a:rPr lang="en-US" sz="2400" spc="-10" dirty="0">
                <a:solidFill>
                  <a:srgbClr val="404040"/>
                </a:solidFill>
                <a:latin typeface="Carlito"/>
                <a:cs typeface="Carlito"/>
              </a:rPr>
              <a:t>highest </a:t>
            </a:r>
            <a:r>
              <a:rPr lang="en-US" sz="2400" dirty="0">
                <a:solidFill>
                  <a:srgbClr val="404040"/>
                </a:solidFill>
                <a:latin typeface="Carlito"/>
                <a:cs typeface="Carlito"/>
              </a:rPr>
              <a:t>success </a:t>
            </a:r>
            <a:r>
              <a:rPr lang="en-US" sz="2400" spc="-40" dirty="0">
                <a:solidFill>
                  <a:srgbClr val="404040"/>
                </a:solidFill>
                <a:latin typeface="Carlito"/>
                <a:cs typeface="Carlito"/>
              </a:rPr>
              <a:t>rate </a:t>
            </a:r>
            <a:r>
              <a:rPr lang="en-US" sz="2400" spc="-5" dirty="0">
                <a:solidFill>
                  <a:srgbClr val="404040"/>
                </a:solidFill>
                <a:latin typeface="Carlito"/>
                <a:cs typeface="Carlito"/>
              </a:rPr>
              <a:t>with </a:t>
            </a:r>
            <a:r>
              <a:rPr lang="en-US" sz="2400" dirty="0">
                <a:solidFill>
                  <a:srgbClr val="404040"/>
                </a:solidFill>
                <a:latin typeface="Carlito"/>
                <a:cs typeface="Carlito"/>
              </a:rPr>
              <a:t>10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and 3 </a:t>
            </a:r>
            <a:r>
              <a:rPr lang="en-US" sz="2400" spc="-20" dirty="0">
                <a:solidFill>
                  <a:srgbClr val="404040"/>
                </a:solidFill>
                <a:latin typeface="Carlito"/>
                <a:cs typeface="Carlito"/>
              </a:rPr>
              <a:t>failed</a:t>
            </a:r>
            <a:r>
              <a:rPr lang="en-US" sz="2400" spc="-105" dirty="0">
                <a:solidFill>
                  <a:srgbClr val="404040"/>
                </a:solidFill>
                <a:latin typeface="Carlito"/>
                <a:cs typeface="Carlito"/>
              </a:rPr>
              <a:t> </a:t>
            </a:r>
            <a:r>
              <a:rPr lang="en-US" sz="2400" dirty="0">
                <a:solidFill>
                  <a:srgbClr val="404040"/>
                </a:solidFill>
                <a:latin typeface="Carlito"/>
                <a:cs typeface="Carlito"/>
              </a:rPr>
              <a:t>landings.</a:t>
            </a:r>
            <a:endParaRPr lang="en-US" sz="2400" dirty="0">
              <a:latin typeface="Carlito"/>
              <a:cs typeface="Carlito"/>
            </a:endParaRPr>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285" dirty="0">
                <a:uFill>
                  <a:solidFill>
                    <a:srgbClr val="7D7D7D"/>
                  </a:solidFill>
                </a:uFill>
                <a:latin typeface="Times New Roman" pitchFamily="18" charset="0"/>
                <a:cs typeface="Times New Roman" pitchFamily="18" charset="0"/>
              </a:rPr>
              <a:t>Highest </a:t>
            </a:r>
            <a:r>
              <a:rPr lang="en-US" u="heavy" spc="-520" dirty="0">
                <a:uFill>
                  <a:solidFill>
                    <a:srgbClr val="7D7D7D"/>
                  </a:solidFill>
                </a:uFill>
                <a:latin typeface="Times New Roman" pitchFamily="18" charset="0"/>
                <a:cs typeface="Times New Roman" pitchFamily="18" charset="0"/>
              </a:rPr>
              <a:t>Success </a:t>
            </a:r>
            <a:r>
              <a:rPr lang="en-US" u="heavy" spc="-395" dirty="0">
                <a:uFill>
                  <a:solidFill>
                    <a:srgbClr val="7D7D7D"/>
                  </a:solidFill>
                </a:uFill>
                <a:latin typeface="Times New Roman" pitchFamily="18" charset="0"/>
                <a:cs typeface="Times New Roman" pitchFamily="18" charset="0"/>
              </a:rPr>
              <a:t>Rate </a:t>
            </a:r>
            <a:r>
              <a:rPr lang="en-US" u="heavy" spc="-370" dirty="0">
                <a:uFill>
                  <a:solidFill>
                    <a:srgbClr val="7D7D7D"/>
                  </a:solidFill>
                </a:uFill>
                <a:latin typeface="Times New Roman" pitchFamily="18" charset="0"/>
                <a:cs typeface="Times New Roman" pitchFamily="18" charset="0"/>
              </a:rPr>
              <a:t>Launch</a:t>
            </a:r>
            <a:r>
              <a:rPr lang="en-US" u="heavy" spc="-400" dirty="0">
                <a:uFill>
                  <a:solidFill>
                    <a:srgbClr val="7D7D7D"/>
                  </a:solidFill>
                </a:uFill>
                <a:latin typeface="Times New Roman" pitchFamily="18" charset="0"/>
                <a:cs typeface="Times New Roman" pitchFamily="18" charset="0"/>
              </a:rPr>
              <a:t> </a:t>
            </a:r>
            <a:r>
              <a:rPr lang="en-US" u="heavy" spc="-325" dirty="0">
                <a:uFill>
                  <a:solidFill>
                    <a:srgbClr val="7D7D7D"/>
                  </a:solidFill>
                </a:uFill>
                <a:latin typeface="Times New Roman" pitchFamily="18" charset="0"/>
                <a:cs typeface="Times New Roman" pitchFamily="18" charset="0"/>
              </a:rPr>
              <a:t>Site</a:t>
            </a:r>
            <a:endParaRPr lang="en-US" dirty="0">
              <a:solidFill>
                <a:srgbClr val="0B49CB"/>
              </a:solidFill>
              <a:latin typeface="Times New Roman" pitchFamily="18" charset="0"/>
              <a:cs typeface="Times New Roman" pitchFamily="18"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09" y="1328305"/>
            <a:ext cx="82296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4918363"/>
            <a:ext cx="10414662" cy="1258599"/>
          </a:xfrm>
          <a:prstGeom prst="rect">
            <a:avLst/>
          </a:prstGeom>
        </p:spPr>
        <p:txBody>
          <a:bodyPr lIns="91440" tIns="45720" rIns="91440" bIns="45720" anchor="t">
            <a:normAutofit/>
          </a:bodyPr>
          <a:lstStyle/>
          <a:p>
            <a:pPr>
              <a:lnSpc>
                <a:spcPct val="100000"/>
              </a:lnSpc>
              <a:spcBef>
                <a:spcPts val="1400"/>
              </a:spcBef>
            </a:pPr>
            <a:r>
              <a:rPr lang="en-US" sz="2400" spc="-5" dirty="0" err="1">
                <a:solidFill>
                  <a:srgbClr val="404040"/>
                </a:solidFill>
                <a:latin typeface="Carlito"/>
                <a:cs typeface="Carlito"/>
              </a:rPr>
              <a:t>Plotly</a:t>
            </a:r>
            <a:r>
              <a:rPr lang="en-US" sz="2400" spc="-5" dirty="0">
                <a:solidFill>
                  <a:srgbClr val="404040"/>
                </a:solidFill>
                <a:latin typeface="Carlito"/>
                <a:cs typeface="Carlito"/>
              </a:rPr>
              <a:t> dashboard has </a:t>
            </a:r>
            <a:r>
              <a:rPr lang="en-US" sz="2400" dirty="0">
                <a:solidFill>
                  <a:srgbClr val="404040"/>
                </a:solidFill>
                <a:latin typeface="Carlito"/>
                <a:cs typeface="Carlito"/>
              </a:rPr>
              <a:t>a </a:t>
            </a:r>
            <a:r>
              <a:rPr lang="en-US" sz="2400" spc="-25" dirty="0">
                <a:solidFill>
                  <a:srgbClr val="404040"/>
                </a:solidFill>
                <a:latin typeface="Carlito"/>
                <a:cs typeface="Carlito"/>
              </a:rPr>
              <a:t>Payload </a:t>
            </a:r>
            <a:r>
              <a:rPr lang="en-US" sz="2400" spc="-20" dirty="0">
                <a:solidFill>
                  <a:srgbClr val="404040"/>
                </a:solidFill>
                <a:latin typeface="Carlito"/>
                <a:cs typeface="Carlito"/>
              </a:rPr>
              <a:t>range </a:t>
            </a:r>
            <a:r>
              <a:rPr lang="en-US" sz="2400" spc="-60" dirty="0">
                <a:solidFill>
                  <a:srgbClr val="404040"/>
                </a:solidFill>
                <a:latin typeface="Carlito"/>
                <a:cs typeface="Carlito"/>
              </a:rPr>
              <a:t>selector.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Mass VS Success VS Booster Version Category</a:t>
            </a:r>
            <a:endParaRPr lang="en-US" dirty="0">
              <a:solidFill>
                <a:srgbClr val="0B49CB"/>
              </a:solidFill>
              <a:latin typeface="Abadi"/>
            </a:endParaRPr>
          </a:p>
        </p:txBody>
      </p:sp>
      <p:pic>
        <p:nvPicPr>
          <p:cNvPr id="21506" name="Picture 2" descr="C:\Users\User\Downloads\newplot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7" y="1634835"/>
            <a:ext cx="11802053" cy="302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991683" y="5126183"/>
            <a:ext cx="8761917" cy="11277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Decision Tree Classifier gave the highest accuracy which was 88% and the others were 83%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472" y="1398444"/>
            <a:ext cx="6938530" cy="336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89902" y="1648690"/>
            <a:ext cx="6212680" cy="368531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This is the confusion matrix of the Decision tree classifier. And the results are quite better than the other models and also it does not over predict as the other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1535112"/>
            <a:ext cx="504825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496291"/>
            <a:ext cx="10008825" cy="4730101"/>
          </a:xfrm>
          <a:prstGeom prst="rect">
            <a:avLst/>
          </a:prstGeom>
        </p:spPr>
        <p:txBody>
          <a:bodyPr>
            <a:noAutofit/>
          </a:bodyPr>
          <a:lstStyle/>
          <a:p>
            <a:r>
              <a:rPr lang="en-US" sz="2200" dirty="0"/>
              <a:t>Objective: Develop a machine learning model for </a:t>
            </a:r>
            <a:r>
              <a:rPr lang="en-US" sz="2200" dirty="0" err="1"/>
              <a:t>SpaceY</a:t>
            </a:r>
            <a:r>
              <a:rPr lang="en-US" sz="2200" dirty="0"/>
              <a:t>, aiming to compete with </a:t>
            </a:r>
            <a:r>
              <a:rPr lang="en-US" sz="2200" dirty="0" err="1"/>
              <a:t>SpaceX.Goal</a:t>
            </a:r>
            <a:r>
              <a:rPr lang="en-US" sz="2200" dirty="0"/>
              <a:t>: The model's goal is to predict the likelihood of Stage 1 successfully landing, potentially saving ~$100 million USD per </a:t>
            </a:r>
            <a:r>
              <a:rPr lang="en-US" sz="2200" dirty="0" err="1"/>
              <a:t>launch.Data</a:t>
            </a:r>
            <a:r>
              <a:rPr lang="en-US" sz="2200" dirty="0"/>
              <a:t> </a:t>
            </a:r>
            <a:r>
              <a:rPr lang="en-US" sz="2200" dirty="0" err="1"/>
              <a:t>Sources:Data</a:t>
            </a:r>
            <a:r>
              <a:rPr lang="en-US" sz="2200" dirty="0"/>
              <a:t> was collected from the public </a:t>
            </a:r>
            <a:r>
              <a:rPr lang="en-US" sz="2200" dirty="0" err="1"/>
              <a:t>SpaceX</a:t>
            </a:r>
            <a:r>
              <a:rPr lang="en-US" sz="2200" dirty="0"/>
              <a:t> API and web scraping from the </a:t>
            </a:r>
            <a:r>
              <a:rPr lang="en-US" sz="2200" dirty="0" err="1"/>
              <a:t>SpaceX</a:t>
            </a:r>
            <a:r>
              <a:rPr lang="en-US" sz="2200" dirty="0"/>
              <a:t> Wikipedia page.</a:t>
            </a:r>
          </a:p>
          <a:p>
            <a:r>
              <a:rPr lang="en-US" sz="2200" dirty="0"/>
              <a:t>Data </a:t>
            </a:r>
            <a:r>
              <a:rPr lang="en-US" sz="2200" dirty="0" err="1"/>
              <a:t>Management:Created</a:t>
            </a:r>
            <a:r>
              <a:rPr lang="en-US" sz="2200" dirty="0"/>
              <a:t> data labels and stored the dataset in a DB2 SQL database.</a:t>
            </a:r>
          </a:p>
          <a:p>
            <a:r>
              <a:rPr lang="en-US" sz="2200" dirty="0" err="1"/>
              <a:t>Visualization:Developed</a:t>
            </a:r>
            <a:r>
              <a:rPr lang="en-US" sz="2200" dirty="0"/>
              <a:t> a dashboard for interactive data visualization.</a:t>
            </a:r>
          </a:p>
          <a:p>
            <a:r>
              <a:rPr lang="en-US" sz="2200" dirty="0"/>
              <a:t>Machine Learning </a:t>
            </a:r>
            <a:r>
              <a:rPr lang="en-US" sz="2200" dirty="0" err="1"/>
              <a:t>Model:Trained</a:t>
            </a:r>
            <a:r>
              <a:rPr lang="en-US" sz="2200" dirty="0"/>
              <a:t> a model that achieved an accuracy of 83%.</a:t>
            </a:r>
          </a:p>
          <a:p>
            <a:r>
              <a:rPr lang="en-US" sz="2200" dirty="0" err="1"/>
              <a:t>Application:Allon</a:t>
            </a:r>
            <a:r>
              <a:rPr lang="en-US" sz="2200" dirty="0"/>
              <a:t> Mask, CEO of </a:t>
            </a:r>
            <a:r>
              <a:rPr lang="en-US" sz="2200" dirty="0" err="1"/>
              <a:t>SpaceY</a:t>
            </a:r>
            <a:r>
              <a:rPr lang="en-US" sz="2200" dirty="0"/>
              <a:t>, can leverage this model to predict with high accuracy whether a launch will result in a successful Stage 1 landing, allowing them to decide whether to proceed with the launch or not.</a:t>
            </a:r>
          </a:p>
          <a:p>
            <a:r>
              <a:rPr lang="en-US" sz="2200" dirty="0"/>
              <a:t>Future </a:t>
            </a:r>
            <a:r>
              <a:rPr lang="en-US" sz="2200" dirty="0" err="1"/>
              <a:t>Work:To</a:t>
            </a:r>
            <a:r>
              <a:rPr lang="en-US" sz="2200" dirty="0"/>
              <a:t> further enhance the model, additional data collection is recommended to refine the model selection and improve accuracy.</a:t>
            </a: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Repo Link: </a:t>
            </a:r>
            <a:r>
              <a:rPr lang="en-US" sz="2200" dirty="0">
                <a:solidFill>
                  <a:schemeClr val="accent3">
                    <a:lumMod val="25000"/>
                  </a:schemeClr>
                </a:solidFill>
                <a:latin typeface="Abadi" panose="020B0604020104020204" pitchFamily="34" charset="0"/>
                <a:hlinkClick r:id="rId4"/>
              </a:rPr>
              <a:t>https://</a:t>
            </a:r>
            <a:r>
              <a:rPr lang="en-US" sz="2200" dirty="0" smtClean="0">
                <a:solidFill>
                  <a:schemeClr val="accent3">
                    <a:lumMod val="25000"/>
                  </a:schemeClr>
                </a:solidFill>
                <a:latin typeface="Abadi" panose="020B0604020104020204" pitchFamily="34" charset="0"/>
                <a:hlinkClick r:id="rId4"/>
              </a:rPr>
              <a:t>github.com/Platinum-Pluto/Applied-Data-Science-Capstone/tree/main</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Thank you to all the instructors for making the tutorials really fun and easy to learn.</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800" dirty="0">
                <a:solidFill>
                  <a:schemeClr val="accent3">
                    <a:lumMod val="25000"/>
                  </a:schemeClr>
                </a:solidFill>
                <a:latin typeface="Abadi"/>
              </a:rPr>
              <a:t>Combined data from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public API and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Wikipedia page</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8800" dirty="0">
                <a:solidFill>
                  <a:schemeClr val="accent3">
                    <a:lumMod val="25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800" dirty="0" smtClean="0">
                <a:solidFill>
                  <a:schemeClr val="accent3">
                    <a:lumMod val="25000"/>
                  </a:schemeClr>
                </a:solidFill>
                <a:latin typeface="Abadi"/>
              </a:rPr>
              <a:t>Fine tuned and trained </a:t>
            </a:r>
            <a:r>
              <a:rPr lang="en-US" sz="8800" dirty="0">
                <a:solidFill>
                  <a:schemeClr val="accent3">
                    <a:lumMod val="25000"/>
                  </a:schemeClr>
                </a:solidFill>
                <a:latin typeface="Abadi"/>
              </a:rPr>
              <a:t>models using </a:t>
            </a:r>
            <a:r>
              <a:rPr lang="en-US" sz="8800" dirty="0" err="1">
                <a:solidFill>
                  <a:schemeClr val="accent3">
                    <a:lumMod val="25000"/>
                  </a:schemeClr>
                </a:solidFill>
                <a:latin typeface="Abadi"/>
              </a:rPr>
              <a:t>GridSearchCV</a:t>
            </a:r>
            <a:endParaRPr lang="en-US" sz="8800" dirty="0">
              <a:solidFill>
                <a:schemeClr val="accent3">
                  <a:lumMod val="25000"/>
                </a:schemeClr>
              </a:solidFill>
              <a:latin typeface="Abadi"/>
            </a:endParaRPr>
          </a:p>
          <a:p>
            <a:pPr lvl="1">
              <a:lnSpc>
                <a:spcPct val="120000"/>
              </a:lnSpc>
              <a:spcBef>
                <a:spcPts val="1400"/>
              </a:spcBef>
            </a:pPr>
            <a:endParaRPr lang="en-US" sz="7600" dirty="0" smtClean="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000" b="1" dirty="0"/>
              <a:t>Data Collection Process</a:t>
            </a:r>
          </a:p>
          <a:p>
            <a:r>
              <a:rPr lang="en-US" sz="2000" dirty="0"/>
              <a:t>The data was gathered through a combination of API requests from </a:t>
            </a:r>
            <a:r>
              <a:rPr lang="en-US" sz="2000" dirty="0" err="1"/>
              <a:t>SpaceX’s</a:t>
            </a:r>
            <a:r>
              <a:rPr lang="en-US" sz="2000" dirty="0"/>
              <a:t> public API and web scraping from a table in </a:t>
            </a:r>
            <a:r>
              <a:rPr lang="en-US" sz="2000" dirty="0" err="1"/>
              <a:t>SpaceX’s</a:t>
            </a:r>
            <a:r>
              <a:rPr lang="en-US" sz="2000" dirty="0"/>
              <a:t> Wikipedia page.</a:t>
            </a:r>
          </a:p>
          <a:p>
            <a:r>
              <a:rPr lang="en-US" sz="2000" dirty="0"/>
              <a:t>The upcoming slide will illustrate the flowchart outlining the API data collection process, while the following slide will depict the flowchart for web scraping.</a:t>
            </a:r>
          </a:p>
          <a:p>
            <a:r>
              <a:rPr lang="en-US" sz="2000" b="1" dirty="0" err="1"/>
              <a:t>SpaceX</a:t>
            </a:r>
            <a:r>
              <a:rPr lang="en-US" sz="2000" b="1" dirty="0"/>
              <a:t> API Data Columns:</a:t>
            </a:r>
          </a:p>
          <a:p>
            <a:r>
              <a:rPr lang="en-US" sz="2000" dirty="0" err="1"/>
              <a:t>FlightNumber</a:t>
            </a:r>
            <a:r>
              <a:rPr lang="en-US" sz="2000" dirty="0"/>
              <a:t>, Date, </a:t>
            </a:r>
            <a:r>
              <a:rPr lang="en-US" sz="2000" dirty="0" err="1"/>
              <a:t>BoosterVersion</a:t>
            </a:r>
            <a:r>
              <a:rPr lang="en-US" sz="2000" dirty="0"/>
              <a:t>, </a:t>
            </a:r>
            <a:r>
              <a:rPr lang="en-US" sz="2000" dirty="0" err="1"/>
              <a:t>PayloadMass</a:t>
            </a:r>
            <a:r>
              <a:rPr lang="en-US" sz="2000" dirty="0"/>
              <a:t>, Orbit, </a:t>
            </a:r>
            <a:r>
              <a:rPr lang="en-US" sz="2000" dirty="0" err="1"/>
              <a:t>LaunchSite</a:t>
            </a:r>
            <a:r>
              <a:rPr lang="en-US" sz="2000" dirty="0"/>
              <a:t>, Outcome, Flights, </a:t>
            </a:r>
            <a:r>
              <a:rPr lang="en-US" sz="2000" dirty="0" err="1"/>
              <a:t>GridFins</a:t>
            </a:r>
            <a:r>
              <a:rPr lang="en-US" sz="2000" dirty="0"/>
              <a:t>, Reused, Legs, </a:t>
            </a:r>
            <a:r>
              <a:rPr lang="en-US" sz="2000" dirty="0" err="1"/>
              <a:t>LandingPad</a:t>
            </a:r>
            <a:r>
              <a:rPr lang="en-US" sz="2000" dirty="0"/>
              <a:t>, Block, </a:t>
            </a:r>
            <a:r>
              <a:rPr lang="en-US" sz="2000" dirty="0" err="1"/>
              <a:t>ReusedCount</a:t>
            </a:r>
            <a:r>
              <a:rPr lang="en-US" sz="2000" dirty="0"/>
              <a:t>, Serial, Longitude, Latitude</a:t>
            </a:r>
          </a:p>
          <a:p>
            <a:r>
              <a:rPr lang="en-US" sz="2000" b="1" dirty="0"/>
              <a:t>Wikipedia Web Scraping Data Columns:</a:t>
            </a:r>
          </a:p>
          <a:p>
            <a:r>
              <a:rPr lang="en-US" sz="2000" dirty="0"/>
              <a:t>Flight No., Launch Site, Payload, </a:t>
            </a:r>
            <a:r>
              <a:rPr lang="en-US" sz="2000" dirty="0" err="1"/>
              <a:t>PayloadMass</a:t>
            </a:r>
            <a:r>
              <a:rPr lang="en-US" sz="2000" dirty="0"/>
              <a:t>, Orbit, Customer, Launch Outcome, Booster Version, Booster Landing, Date, Time</a:t>
            </a:r>
          </a:p>
          <a:p>
            <a:pPr marL="0" indent="0">
              <a:buNone/>
            </a:pPr>
            <a:endParaRPr lang="en-US" sz="2000" dirty="0"/>
          </a:p>
          <a:p>
            <a:pPr marL="0" indent="0">
              <a:buNone/>
            </a:pPr>
            <a:endParaRPr lang="en-US" sz="2000"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https://github.com/Platinum-Pluto/Applied-Data-Science-Capstone/blob/main/Module_1/jupyter-labs-spacex-data-collection-api.ipynb</a:t>
            </a:r>
            <a:endParaRPr lang="en-US" dirty="0" smtClean="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262" y="1792288"/>
            <a:ext cx="5891010" cy="342588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https://github.com/Platinum-Pluto/Applied-Data-Science-Capstone/blob/main/Module_1/jupyter-labs-webscraping.ipynb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651" y="1333690"/>
            <a:ext cx="5062321" cy="455777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190</TotalTime>
  <Words>2262</Words>
  <Application>Microsoft Office PowerPoint</Application>
  <PresentationFormat>Custom</PresentationFormat>
  <Paragraphs>214</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230</cp:revision>
  <dcterms:created xsi:type="dcterms:W3CDTF">2021-04-29T18:58:34Z</dcterms:created>
  <dcterms:modified xsi:type="dcterms:W3CDTF">2025-02-22T14:35:58Z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